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16"/>
  </p:notesMasterIdLst>
  <p:sldIdLst>
    <p:sldId id="259" r:id="rId2"/>
    <p:sldId id="262" r:id="rId3"/>
    <p:sldId id="281" r:id="rId4"/>
    <p:sldId id="282" r:id="rId5"/>
    <p:sldId id="280" r:id="rId6"/>
    <p:sldId id="283" r:id="rId7"/>
    <p:sldId id="269" r:id="rId8"/>
    <p:sldId id="270" r:id="rId9"/>
    <p:sldId id="271" r:id="rId10"/>
    <p:sldId id="272" r:id="rId11"/>
    <p:sldId id="278" r:id="rId12"/>
    <p:sldId id="279" r:id="rId13"/>
    <p:sldId id="284"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1D"/>
    <a:srgbClr val="FF67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340" autoAdjust="0"/>
    <p:restoredTop sz="84164" autoAdjust="0"/>
  </p:normalViewPr>
  <p:slideViewPr>
    <p:cSldViewPr>
      <p:cViewPr varScale="1">
        <p:scale>
          <a:sx n="85" d="100"/>
          <a:sy n="85" d="100"/>
        </p:scale>
        <p:origin x="1688" y="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B92DA-152C-48E2-95FE-03383C76402E}" type="datetimeFigureOut">
              <a:rPr lang="en-US" smtClean="0"/>
              <a:t>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CE6DF-2714-4C51-8E89-624398574D77}" type="slidenum">
              <a:rPr lang="en-US" smtClean="0"/>
              <a:t>‹#›</a:t>
            </a:fld>
            <a:endParaRPr lang="en-US"/>
          </a:p>
        </p:txBody>
      </p:sp>
    </p:spTree>
    <p:extLst>
      <p:ext uri="{BB962C8B-B14F-4D97-AF65-F5344CB8AC3E}">
        <p14:creationId xmlns:p14="http://schemas.microsoft.com/office/powerpoint/2010/main" val="40239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late.com/blogs/how_not_to_be_wrong/2014/06/09/big_data_what_s_even_creepier_than_target_guessing_that_you_re_pregnan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netflix.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141288">
              <a:spcBef>
                <a:spcPts val="1263"/>
              </a:spcBef>
            </a:pPr>
            <a:r>
              <a:rPr lang="en-US" altLang="x-none" sz="1400" dirty="0">
                <a:solidFill>
                  <a:srgbClr val="000000"/>
                </a:solidFill>
                <a:latin typeface="AppleGothic" charset="-127"/>
                <a:ea typeface="AppleGothic" charset="-127"/>
                <a:cs typeface="AppleGothic" charset="-127"/>
                <a:sym typeface="AppleGothic" charset="-127"/>
              </a:rPr>
              <a:t>Source: https://</a:t>
            </a:r>
            <a:r>
              <a:rPr lang="en-US" altLang="x-none" sz="1400" dirty="0" err="1">
                <a:solidFill>
                  <a:srgbClr val="000000"/>
                </a:solidFill>
                <a:latin typeface="AppleGothic" charset="-127"/>
                <a:ea typeface="AppleGothic" charset="-127"/>
                <a:cs typeface="AppleGothic" charset="-127"/>
                <a:sym typeface="AppleGothic" charset="-127"/>
              </a:rPr>
              <a:t>coriniumintelligence.com</a:t>
            </a:r>
            <a:r>
              <a:rPr lang="en-US" altLang="x-none" sz="1400" dirty="0">
                <a:solidFill>
                  <a:srgbClr val="000000"/>
                </a:solidFill>
                <a:latin typeface="AppleGothic" charset="-127"/>
                <a:ea typeface="AppleGothic" charset="-127"/>
                <a:cs typeface="AppleGothic" charset="-127"/>
                <a:sym typeface="AppleGothic" charset="-127"/>
              </a:rPr>
              <a:t>/</a:t>
            </a:r>
            <a:r>
              <a:rPr lang="en-US" altLang="x-none" sz="1400" dirty="0" err="1">
                <a:solidFill>
                  <a:srgbClr val="000000"/>
                </a:solidFill>
                <a:latin typeface="AppleGothic" charset="-127"/>
                <a:ea typeface="AppleGothic" charset="-127"/>
                <a:cs typeface="AppleGothic" charset="-127"/>
                <a:sym typeface="AppleGothic" charset="-127"/>
              </a:rPr>
              <a:t>wp</a:t>
            </a:r>
            <a:r>
              <a:rPr lang="en-US" altLang="x-none" sz="1400" dirty="0">
                <a:solidFill>
                  <a:srgbClr val="000000"/>
                </a:solidFill>
                <a:latin typeface="AppleGothic" charset="-127"/>
                <a:ea typeface="AppleGothic" charset="-127"/>
                <a:cs typeface="AppleGothic" charset="-127"/>
                <a:sym typeface="AppleGothic" charset="-127"/>
              </a:rPr>
              <a:t>-content/uploads/2016/11/CAO-Roundtable-</a:t>
            </a:r>
            <a:r>
              <a:rPr lang="en-US" altLang="x-none" sz="1400" dirty="0" err="1">
                <a:solidFill>
                  <a:srgbClr val="000000"/>
                </a:solidFill>
                <a:latin typeface="AppleGothic" charset="-127"/>
                <a:ea typeface="AppleGothic" charset="-127"/>
                <a:cs typeface="AppleGothic" charset="-127"/>
                <a:sym typeface="AppleGothic" charset="-127"/>
              </a:rPr>
              <a:t>Corinium</a:t>
            </a:r>
            <a:r>
              <a:rPr lang="en-US" altLang="x-none" sz="1400" dirty="0">
                <a:solidFill>
                  <a:srgbClr val="000000"/>
                </a:solidFill>
                <a:latin typeface="AppleGothic" charset="-127"/>
                <a:ea typeface="AppleGothic" charset="-127"/>
                <a:cs typeface="AppleGothic" charset="-127"/>
                <a:sym typeface="AppleGothic" charset="-127"/>
              </a:rPr>
              <a:t>-</a:t>
            </a:r>
            <a:r>
              <a:rPr lang="en-US" altLang="x-none" sz="1400" dirty="0" err="1">
                <a:solidFill>
                  <a:srgbClr val="000000"/>
                </a:solidFill>
                <a:latin typeface="AppleGothic" charset="-127"/>
                <a:ea typeface="AppleGothic" charset="-127"/>
                <a:cs typeface="AppleGothic" charset="-127"/>
                <a:sym typeface="AppleGothic" charset="-127"/>
              </a:rPr>
              <a:t>final.pdf</a:t>
            </a:r>
            <a:endParaRPr lang="en-US" altLang="x-none" sz="1400" dirty="0">
              <a:solidFill>
                <a:srgbClr val="000000"/>
              </a:solidFill>
              <a:latin typeface="AppleGothic" charset="-127"/>
              <a:ea typeface="AppleGothic" charset="-127"/>
              <a:cs typeface="AppleGothic" charset="-127"/>
              <a:sym typeface="AppleGothic" charset="-127"/>
            </a:endParaRPr>
          </a:p>
          <a:p>
            <a:pPr marL="141288">
              <a:spcBef>
                <a:spcPts val="1263"/>
              </a:spcBef>
            </a:pPr>
            <a:endParaRPr lang="en-US" altLang="x-none" sz="1400" dirty="0">
              <a:solidFill>
                <a:srgbClr val="000000"/>
              </a:solidFill>
              <a:latin typeface="AppleGothic" charset="-127"/>
              <a:ea typeface="AppleGothic" charset="-127"/>
              <a:cs typeface="AppleGothic" charset="-127"/>
              <a:sym typeface="AppleGothic" charset="-127"/>
            </a:endParaRPr>
          </a:p>
          <a:p>
            <a:pPr marL="141288">
              <a:spcBef>
                <a:spcPts val="1263"/>
              </a:spcBef>
            </a:pPr>
            <a:r>
              <a:rPr lang="en-US" altLang="x-none" sz="1400" dirty="0">
                <a:solidFill>
                  <a:srgbClr val="000000"/>
                </a:solidFill>
                <a:latin typeface="AppleGothic" charset="-127"/>
                <a:ea typeface="AppleGothic" charset="-127"/>
                <a:cs typeface="AppleGothic" charset="-127"/>
                <a:sym typeface="AppleGothic" charset="-127"/>
              </a:rPr>
              <a:t>Relatively new titles</a:t>
            </a:r>
            <a:r>
              <a:rPr lang="en-US" altLang="x-none" sz="1400" baseline="0" dirty="0">
                <a:solidFill>
                  <a:srgbClr val="000000"/>
                </a:solidFill>
                <a:latin typeface="AppleGothic" charset="-127"/>
                <a:ea typeface="AppleGothic" charset="-127"/>
                <a:cs typeface="AppleGothic" charset="-127"/>
                <a:sym typeface="AppleGothic" charset="-127"/>
              </a:rPr>
              <a:t> or roles: CAO or CDO</a:t>
            </a:r>
            <a:endParaRPr lang="en-US" altLang="x-none" sz="1400" dirty="0">
              <a:solidFill>
                <a:srgbClr val="000000"/>
              </a:solidFill>
              <a:latin typeface="AppleGothic" charset="-127"/>
              <a:ea typeface="AppleGothic" charset="-127"/>
              <a:cs typeface="AppleGothic" charset="-127"/>
              <a:sym typeface="AppleGothic" charset="-127"/>
            </a:endParaRPr>
          </a:p>
        </p:txBody>
      </p:sp>
    </p:spTree>
    <p:extLst>
      <p:ext uri="{BB962C8B-B14F-4D97-AF65-F5344CB8AC3E}">
        <p14:creationId xmlns:p14="http://schemas.microsoft.com/office/powerpoint/2010/main" val="36520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42900" marR="0" indent="-34290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2400" dirty="0">
                <a:solidFill>
                  <a:srgbClr val="FF0000"/>
                </a:solidFill>
                <a:latin typeface="Myriad Pro SemiCond" charset="0"/>
                <a:ea typeface="Myriad Pro SemiCond" charset="0"/>
                <a:cs typeface="Myriad Pro SemiCond" charset="0"/>
                <a:sym typeface="Myriad Pro SemiCond" charset="0"/>
              </a:rPr>
              <a:t>Travel (phone or scanning or login from non-standard location)</a:t>
            </a:r>
          </a:p>
          <a:p>
            <a:pPr marL="342900" marR="0" indent="-34290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2400" dirty="0">
                <a:solidFill>
                  <a:srgbClr val="FF0000"/>
                </a:solidFill>
                <a:latin typeface="Myriad Pro SemiCond" charset="0"/>
                <a:ea typeface="Myriad Pro SemiCond" charset="0"/>
                <a:cs typeface="Myriad Pro SemiCond" charset="0"/>
                <a:sym typeface="Myriad Pro SemiCond" charset="0"/>
              </a:rPr>
              <a:t>Customer</a:t>
            </a:r>
            <a:r>
              <a:rPr lang="en-US" altLang="x-none" sz="2400" baseline="0" dirty="0">
                <a:solidFill>
                  <a:srgbClr val="FF0000"/>
                </a:solidFill>
                <a:latin typeface="Myriad Pro SemiCond" charset="0"/>
                <a:ea typeface="Myriad Pro SemiCond" charset="0"/>
                <a:cs typeface="Myriad Pro SemiCond" charset="0"/>
                <a:sym typeface="Myriad Pro SemiCond" charset="0"/>
              </a:rPr>
              <a:t> support calls are </a:t>
            </a:r>
            <a:r>
              <a:rPr lang="en-US" altLang="x-none" sz="2400" dirty="0">
                <a:solidFill>
                  <a:srgbClr val="FF0000"/>
                </a:solidFill>
                <a:latin typeface="Myriad Pro SemiCond" charset="0"/>
                <a:ea typeface="Myriad Pro SemiCond" charset="0"/>
                <a:cs typeface="Myriad Pro SemiCond" charset="0"/>
                <a:sym typeface="Myriad Pro SemiCond" charset="0"/>
              </a:rPr>
              <a:t>automatically trans-scribed</a:t>
            </a:r>
          </a:p>
          <a:p>
            <a:pPr marL="342900" marR="0" indent="-34290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2200" dirty="0">
                <a:latin typeface="Lucida Grande" charset="0"/>
                <a:ea typeface="Lucida Grande" charset="0"/>
                <a:cs typeface="Lucida Grande" charset="0"/>
                <a:sym typeface="Lucida Grande" charset="0"/>
              </a:rPr>
              <a:t>Location information collected </a:t>
            </a:r>
            <a:r>
              <a:rPr lang="en-US" altLang="x-none" sz="2400" dirty="0">
                <a:solidFill>
                  <a:srgbClr val="FF0000"/>
                </a:solidFill>
                <a:latin typeface="Myriad Pro SemiCond" charset="0"/>
                <a:ea typeface="Myriad Pro SemiCond" charset="0"/>
                <a:cs typeface="Myriad Pro SemiCond" charset="0"/>
                <a:sym typeface="Myriad Pro SemiCond" charset="0"/>
              </a:rPr>
              <a:t>by your phone / GPS (Q: Anyone *not* accept that when requested?)</a:t>
            </a:r>
          </a:p>
          <a:p>
            <a:pPr marL="342900" indent="-342900">
              <a:buFont typeface="Arial" charset="0"/>
              <a:buChar char="•"/>
            </a:pPr>
            <a:r>
              <a:rPr lang="en-US" altLang="x-none" sz="2200" dirty="0">
                <a:latin typeface="Lucida Grande" charset="0"/>
                <a:ea typeface="Lucida Grande" charset="0"/>
                <a:cs typeface="Lucida Grande" charset="0"/>
                <a:sym typeface="Lucida Grande" charset="0"/>
              </a:rPr>
              <a:t>Usage information (sensors) </a:t>
            </a:r>
            <a:r>
              <a:rPr lang="mr-IN" altLang="x-none" sz="2200" dirty="0">
                <a:latin typeface="Lucida Grande" charset="0"/>
                <a:ea typeface="Lucida Grande" charset="0"/>
                <a:cs typeface="Lucida Grande" charset="0"/>
                <a:sym typeface="Lucida Grande" charset="0"/>
              </a:rPr>
              <a:t>–</a:t>
            </a:r>
            <a:r>
              <a:rPr lang="en-US" altLang="x-none" sz="2200" dirty="0">
                <a:latin typeface="Lucida Grande" charset="0"/>
                <a:ea typeface="Lucida Grande" charset="0"/>
                <a:cs typeface="Lucida Grande" charset="0"/>
                <a:sym typeface="Lucida Grande" charset="0"/>
              </a:rPr>
              <a:t> IOT (e.g.,</a:t>
            </a:r>
            <a:r>
              <a:rPr lang="en-US" altLang="x-none" sz="2200" baseline="0" dirty="0">
                <a:latin typeface="Lucida Grande" charset="0"/>
                <a:ea typeface="Lucida Grande" charset="0"/>
                <a:cs typeface="Lucida Grande" charset="0"/>
                <a:sym typeface="Lucida Grande" charset="0"/>
              </a:rPr>
              <a:t> HP on printer usage, Cisco managing data collection for others as a service). </a:t>
            </a:r>
          </a:p>
          <a:p>
            <a:pPr marL="342900" indent="-342900">
              <a:buFont typeface="Arial" charset="0"/>
              <a:buChar char="•"/>
            </a:pPr>
            <a:r>
              <a:rPr lang="en-US" altLang="x-none" sz="2200" baseline="0" dirty="0">
                <a:latin typeface="Lucida Grande" charset="0"/>
                <a:ea typeface="Lucida Grande" charset="0"/>
                <a:cs typeface="Lucida Grande" charset="0"/>
                <a:sym typeface="Lucida Grande" charset="0"/>
              </a:rPr>
              <a:t>IOT: Companies still trying to figure out how to use this most effectively for customer and company benefit</a:t>
            </a:r>
            <a:endParaRPr lang="en-US" altLang="x-none" sz="2200" dirty="0">
              <a:latin typeface="Lucida Grande" charset="0"/>
              <a:ea typeface="Lucida Grande" charset="0"/>
              <a:cs typeface="Lucida Grande" charset="0"/>
              <a:sym typeface="Lucida Grande" charset="0"/>
            </a:endParaRPr>
          </a:p>
          <a:p>
            <a:pPr marL="342900" indent="-342900">
              <a:buFont typeface="Arial" charset="0"/>
              <a:buChar char="•"/>
            </a:pPr>
            <a:endParaRPr lang="en-US" altLang="x-none" sz="2200" dirty="0">
              <a:latin typeface="Lucida Grande" charset="0"/>
              <a:ea typeface="Lucida Grande" charset="0"/>
              <a:cs typeface="Lucida Grande" charset="0"/>
              <a:sym typeface="Lucida Grande" charset="0"/>
            </a:endParaRPr>
          </a:p>
          <a:p>
            <a:pPr marL="342900" marR="0" indent="-34290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2200" dirty="0">
                <a:latin typeface="Lucida Grande" charset="0"/>
                <a:ea typeface="Lucida Grande" charset="0"/>
                <a:cs typeface="Lucida Grande" charset="0"/>
                <a:sym typeface="Lucida Grande" charset="0"/>
              </a:rPr>
              <a:t>How can all this data</a:t>
            </a:r>
            <a:r>
              <a:rPr lang="en-US" altLang="x-none" sz="2200" baseline="0" dirty="0">
                <a:latin typeface="Lucida Grande" charset="0"/>
                <a:ea typeface="Lucida Grande" charset="0"/>
                <a:cs typeface="Lucida Grande" charset="0"/>
                <a:sym typeface="Lucida Grande" charset="0"/>
              </a:rPr>
              <a:t> be used? </a:t>
            </a:r>
            <a:r>
              <a:rPr lang="en-US" altLang="x-none" sz="2400" dirty="0">
                <a:solidFill>
                  <a:srgbClr val="FF0000"/>
                </a:solidFill>
                <a:latin typeface="Myriad Pro SemiCond" charset="0"/>
                <a:ea typeface="Myriad Pro SemiCond" charset="0"/>
                <a:cs typeface="Myriad Pro SemiCond" charset="0"/>
                <a:sym typeface="Myriad Pro SemiCond" charset="0"/>
              </a:rPr>
              <a:t>Well, one view is </a:t>
            </a:r>
            <a:r>
              <a:rPr lang="mr-IN" altLang="x-none" sz="2400" dirty="0">
                <a:solidFill>
                  <a:srgbClr val="FF0000"/>
                </a:solidFill>
                <a:latin typeface="Myriad Pro SemiCond" charset="0"/>
                <a:ea typeface="Myriad Pro SemiCond" charset="0"/>
                <a:cs typeface="Myriad Pro SemiCond" charset="0"/>
                <a:sym typeface="Myriad Pro SemiCond" charset="0"/>
              </a:rPr>
              <a:t>…</a:t>
            </a:r>
            <a:endParaRPr lang="en-US" altLang="x-none" sz="2400" dirty="0">
              <a:solidFill>
                <a:srgbClr val="FF0000"/>
              </a:solidFill>
              <a:latin typeface="Myriad Pro SemiCond" charset="0"/>
              <a:ea typeface="Myriad Pro SemiCond" charset="0"/>
              <a:cs typeface="Myriad Pro SemiCond" charset="0"/>
              <a:sym typeface="Myriad Pro SemiCond" charset="0"/>
            </a:endParaRPr>
          </a:p>
          <a:p>
            <a:pPr marL="342900" marR="0" indent="-34290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2400" dirty="0">
                <a:solidFill>
                  <a:srgbClr val="FF0000"/>
                </a:solidFill>
                <a:latin typeface="Myriad Pro SemiCond" charset="0"/>
                <a:ea typeface="Myriad Pro SemiCond" charset="0"/>
                <a:cs typeface="Myriad Pro SemiCond" charset="0"/>
                <a:sym typeface="Myriad Pro SemiCond" charset="0"/>
              </a:rPr>
              <a:t>TSA – Transportation Security Administration</a:t>
            </a:r>
          </a:p>
        </p:txBody>
      </p:sp>
    </p:spTree>
    <p:extLst>
      <p:ext uri="{BB962C8B-B14F-4D97-AF65-F5344CB8AC3E}">
        <p14:creationId xmlns:p14="http://schemas.microsoft.com/office/powerpoint/2010/main" val="268706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457200" indent="-457200">
              <a:lnSpc>
                <a:spcPct val="80000"/>
              </a:lnSpc>
              <a:spcBef>
                <a:spcPts val="400"/>
              </a:spcBef>
              <a:buSzPct val="120000"/>
              <a:buFont typeface="Arial" charset="0"/>
              <a:buChar char="•"/>
            </a:pPr>
            <a:r>
              <a:rPr lang="en-US" altLang="x-none" sz="2800" dirty="0">
                <a:solidFill>
                  <a:srgbClr val="FF0000"/>
                </a:solidFill>
                <a:latin typeface="Myriad Pro SemiCond" charset="0"/>
                <a:ea typeface="Myriad Pro SemiCond" charset="0"/>
                <a:cs typeface="Myriad Pro SemiCond" charset="0"/>
                <a:sym typeface="Myriad Pro SemiCond" charset="0"/>
              </a:rPr>
              <a:t>The Information explosion has had an incredibly important effect on marketing and business. There is HUGE demand for these skills</a:t>
            </a:r>
          </a:p>
          <a:p>
            <a:pPr marL="457200" marR="0" lvl="0" indent="-457200" algn="l" defTabSz="914400" rtl="0" eaLnBrk="1" fontAlgn="base" latinLnBrk="0" hangingPunct="1">
              <a:lnSpc>
                <a:spcPct val="80000"/>
              </a:lnSpc>
              <a:spcBef>
                <a:spcPts val="400"/>
              </a:spcBef>
              <a:spcAft>
                <a:spcPct val="0"/>
              </a:spcAft>
              <a:buClrTx/>
              <a:buSzPct val="120000"/>
              <a:buFont typeface="Arial" charset="0"/>
              <a:buChar char="•"/>
              <a:tabLst/>
              <a:defRPr/>
            </a:pPr>
            <a:r>
              <a:rPr lang="en-US" altLang="x-none" sz="2800" dirty="0">
                <a:solidFill>
                  <a:srgbClr val="FF0000"/>
                </a:solidFill>
                <a:latin typeface="Myriad Pro SemiCond" charset="0"/>
                <a:ea typeface="Myriad Pro SemiCond" charset="0"/>
                <a:cs typeface="Myriad Pro SemiCond" charset="0"/>
                <a:sym typeface="Myriad Pro SemiCond" charset="0"/>
              </a:rPr>
              <a:t>This is the student perspective on why this is important</a:t>
            </a:r>
          </a:p>
          <a:p>
            <a:pPr marL="457200" marR="0" indent="-457200" algn="l" defTabSz="914400" rtl="0" eaLnBrk="1" fontAlgn="base" latinLnBrk="0" hangingPunct="1">
              <a:lnSpc>
                <a:spcPct val="80000"/>
              </a:lnSpc>
              <a:spcBef>
                <a:spcPts val="400"/>
              </a:spcBef>
              <a:spcAft>
                <a:spcPct val="0"/>
              </a:spcAft>
              <a:buClrTx/>
              <a:buSzPct val="120000"/>
              <a:buFont typeface="Arial" charset="0"/>
              <a:buChar char="•"/>
              <a:tabLst/>
              <a:defRPr/>
            </a:pPr>
            <a:r>
              <a:rPr lang="en-US" altLang="x-none" sz="2800" dirty="0">
                <a:solidFill>
                  <a:srgbClr val="000000"/>
                </a:solidFill>
                <a:latin typeface="AppleGothic" charset="-127"/>
                <a:ea typeface="AppleGothic" charset="-127"/>
                <a:cs typeface="AppleGothic" charset="-127"/>
                <a:sym typeface="AppleGothic" charset="-127"/>
              </a:rPr>
              <a:t>“I am a worried about the technical aspects but I know I MUST have these skills</a:t>
            </a:r>
            <a:r>
              <a:rPr lang="en-US" altLang="x-none" sz="2800" dirty="0" smtClean="0">
                <a:solidFill>
                  <a:srgbClr val="000000"/>
                </a:solidFill>
                <a:latin typeface="AppleGothic" charset="-127"/>
                <a:ea typeface="AppleGothic" charset="-127"/>
                <a:cs typeface="AppleGothic" charset="-127"/>
                <a:sym typeface="AppleGothic" charset="-127"/>
              </a:rPr>
              <a:t>”</a:t>
            </a:r>
          </a:p>
          <a:p>
            <a:pPr marL="457200" marR="0" indent="-457200" algn="l" defTabSz="914400" rtl="0" eaLnBrk="1" fontAlgn="base" latinLnBrk="0" hangingPunct="1">
              <a:lnSpc>
                <a:spcPct val="80000"/>
              </a:lnSpc>
              <a:spcBef>
                <a:spcPts val="400"/>
              </a:spcBef>
              <a:spcAft>
                <a:spcPct val="0"/>
              </a:spcAft>
              <a:buClrTx/>
              <a:buSzPct val="120000"/>
              <a:buFont typeface="Arial" charset="0"/>
              <a:buChar char="•"/>
              <a:tabLst/>
              <a:defRPr/>
            </a:pPr>
            <a:r>
              <a:rPr lang="en-US" altLang="x-none" sz="2800" dirty="0" smtClean="0">
                <a:solidFill>
                  <a:srgbClr val="000000"/>
                </a:solidFill>
                <a:latin typeface="AppleGothic" charset="-127"/>
                <a:ea typeface="AppleGothic" charset="-127"/>
                <a:cs typeface="AppleGothic" charset="-127"/>
                <a:sym typeface="AppleGothic" charset="-127"/>
              </a:rPr>
              <a:t>Recent LinkedIn article “36% of business roles with ‘data science’ in the job description are held by people with MSBA degrees.”</a:t>
            </a:r>
            <a:endParaRPr lang="en-US" altLang="x-none" sz="2800" dirty="0">
              <a:solidFill>
                <a:srgbClr val="000000"/>
              </a:solidFill>
              <a:latin typeface="AppleGothic" charset="-127"/>
              <a:ea typeface="AppleGothic" charset="-127"/>
              <a:cs typeface="AppleGothic" charset="-127"/>
              <a:sym typeface="AppleGothic" charset="-127"/>
            </a:endParaRPr>
          </a:p>
          <a:p>
            <a:pPr marL="457200" indent="-457200">
              <a:lnSpc>
                <a:spcPct val="80000"/>
              </a:lnSpc>
              <a:spcBef>
                <a:spcPts val="400"/>
              </a:spcBef>
              <a:buSzPct val="120000"/>
              <a:buFont typeface="Arial" charset="0"/>
              <a:buChar char="•"/>
            </a:pPr>
            <a:endParaRPr lang="en-US" altLang="x-none" sz="2800" dirty="0">
              <a:solidFill>
                <a:srgbClr val="FF0000"/>
              </a:solidFill>
              <a:latin typeface="Myriad Pro SemiCond" charset="0"/>
              <a:ea typeface="Myriad Pro SemiCond" charset="0"/>
              <a:cs typeface="Myriad Pro SemiCond" charset="0"/>
              <a:sym typeface="Myriad Pro SemiCond" charset="0"/>
            </a:endParaRPr>
          </a:p>
          <a:p>
            <a:pPr marL="484188" indent="-342900">
              <a:spcBef>
                <a:spcPts val="1263"/>
              </a:spcBef>
              <a:buFont typeface="Arial" charset="0"/>
              <a:buChar char="•"/>
            </a:pPr>
            <a:endParaRPr lang="en-US" altLang="x-none" sz="2500" dirty="0">
              <a:solidFill>
                <a:srgbClr val="000000"/>
              </a:solidFill>
              <a:latin typeface="AppleGothic" charset="-127"/>
              <a:ea typeface="AppleGothic" charset="-127"/>
              <a:cs typeface="AppleGothic" charset="-127"/>
              <a:sym typeface="AppleGothic" charset="-127"/>
            </a:endParaRPr>
          </a:p>
        </p:txBody>
      </p:sp>
    </p:spTree>
    <p:extLst>
      <p:ext uri="{BB962C8B-B14F-4D97-AF65-F5344CB8AC3E}">
        <p14:creationId xmlns:p14="http://schemas.microsoft.com/office/powerpoint/2010/main" val="225265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171450" marR="0" indent="-17145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1100" dirty="0">
                <a:latin typeface="Calibri" charset="0"/>
                <a:ea typeface="Calibri" charset="0"/>
                <a:cs typeface="Calibri" charset="0"/>
                <a:sym typeface="Calibri" charset="0"/>
              </a:rPr>
              <a:t>There</a:t>
            </a:r>
            <a:r>
              <a:rPr lang="en-US" altLang="x-none" sz="1100" baseline="0" dirty="0">
                <a:latin typeface="Calibri" charset="0"/>
                <a:ea typeface="Calibri" charset="0"/>
                <a:cs typeface="Calibri" charset="0"/>
                <a:sym typeface="Calibri" charset="0"/>
              </a:rPr>
              <a:t> is the danger of abuse, of course, and companies can getting really creepy with the data or spam without mercy </a:t>
            </a:r>
            <a:r>
              <a:rPr lang="mr-IN" altLang="x-none" sz="1100" baseline="0" dirty="0">
                <a:latin typeface="Calibri" charset="0"/>
                <a:ea typeface="Calibri" charset="0"/>
                <a:cs typeface="Calibri" charset="0"/>
                <a:sym typeface="Calibri" charset="0"/>
              </a:rPr>
              <a:t>…</a:t>
            </a:r>
            <a:endParaRPr lang="en-US" altLang="x-none" sz="1100" baseline="0" dirty="0">
              <a:latin typeface="Calibri" charset="0"/>
              <a:ea typeface="Calibri" charset="0"/>
              <a:cs typeface="Calibri" charset="0"/>
              <a:sym typeface="Calibri" charset="0"/>
            </a:endParaRPr>
          </a:p>
          <a:p>
            <a:pPr marL="171450" marR="0" indent="-171450" algn="l" defTabSz="914400" rtl="0" eaLnBrk="1" fontAlgn="base" latinLnBrk="0" hangingPunct="1">
              <a:lnSpc>
                <a:spcPct val="100000"/>
              </a:lnSpc>
              <a:spcBef>
                <a:spcPct val="0"/>
              </a:spcBef>
              <a:spcAft>
                <a:spcPct val="0"/>
              </a:spcAft>
              <a:buClrTx/>
              <a:buSzTx/>
              <a:buFont typeface="Arial" charset="0"/>
              <a:buChar char="•"/>
              <a:tabLst/>
              <a:defRPr/>
            </a:pPr>
            <a:r>
              <a:rPr lang="en-US" altLang="x-none" sz="1100" baseline="0" dirty="0">
                <a:latin typeface="Calibri" charset="0"/>
                <a:ea typeface="Calibri" charset="0"/>
                <a:cs typeface="Calibri" charset="0"/>
                <a:sym typeface="Calibri" charset="0"/>
              </a:rPr>
              <a:t>Grading</a:t>
            </a:r>
          </a:p>
          <a:p>
            <a:pPr marL="628650" lvl="1" indent="-171450">
              <a:buFont typeface="Arial" charset="0"/>
              <a:buChar char="•"/>
            </a:pPr>
            <a:r>
              <a:rPr lang="en-US" altLang="x-none" sz="1100" baseline="0" dirty="0">
                <a:solidFill>
                  <a:srgbClr val="FF0000"/>
                </a:solidFill>
                <a:latin typeface="Calibri" charset="0"/>
                <a:ea typeface="Myriad Pro SemiCond" charset="0"/>
                <a:cs typeface="Calibri" charset="0"/>
                <a:sym typeface="Calibri" charset="0"/>
              </a:rPr>
              <a:t>A</a:t>
            </a:r>
            <a:r>
              <a:rPr lang="en-US" altLang="x-none" sz="2000" dirty="0">
                <a:solidFill>
                  <a:srgbClr val="FF0000"/>
                </a:solidFill>
                <a:latin typeface="Myriad Pro SemiCond" charset="0"/>
                <a:ea typeface="Myriad Pro SemiCond" charset="0"/>
                <a:cs typeface="Myriad Pro SemiCond" charset="0"/>
                <a:sym typeface="Myriad Pro SemiCond" charset="0"/>
              </a:rPr>
              <a:t>nyone grade or score customers on the job?</a:t>
            </a:r>
            <a:r>
              <a:rPr lang="en-US" altLang="x-none" sz="2000" baseline="0" dirty="0">
                <a:solidFill>
                  <a:srgbClr val="FF0000"/>
                </a:solidFill>
                <a:latin typeface="Myriad Pro SemiCond" charset="0"/>
                <a:ea typeface="Myriad Pro SemiCond" charset="0"/>
                <a:cs typeface="Myriad Pro SemiCond" charset="0"/>
                <a:sym typeface="Myriad Pro SemiCond" charset="0"/>
              </a:rPr>
              <a:t> </a:t>
            </a:r>
          </a:p>
          <a:p>
            <a:pPr marL="628650" lvl="1" indent="-171450">
              <a:buFont typeface="Arial" charset="0"/>
              <a:buChar char="•"/>
            </a:pPr>
            <a:r>
              <a:rPr lang="en-US" altLang="x-none" sz="2000" baseline="0" dirty="0">
                <a:solidFill>
                  <a:srgbClr val="FF0000"/>
                </a:solidFill>
                <a:latin typeface="Myriad Pro SemiCond" charset="0"/>
                <a:ea typeface="Myriad Pro SemiCond" charset="0"/>
                <a:cs typeface="Myriad Pro SemiCond" charset="0"/>
                <a:sym typeface="Myriad Pro SemiCond" charset="0"/>
              </a:rPr>
              <a:t>M</a:t>
            </a:r>
            <a:r>
              <a:rPr lang="en-US" altLang="x-none" sz="2000" dirty="0">
                <a:solidFill>
                  <a:srgbClr val="FF0000"/>
                </a:solidFill>
                <a:latin typeface="Myriad Pro SemiCond" charset="0"/>
                <a:ea typeface="Myriad Pro SemiCond" charset="0"/>
                <a:cs typeface="Myriad Pro SemiCond" charset="0"/>
                <a:sym typeface="Myriad Pro SemiCond" charset="0"/>
              </a:rPr>
              <a:t>arketing has limited resources so needs to focus </a:t>
            </a:r>
            <a:r>
              <a:rPr lang="mr-IN" altLang="x-none" sz="2000" dirty="0">
                <a:solidFill>
                  <a:srgbClr val="FF0000"/>
                </a:solidFill>
                <a:latin typeface="Myriad Pro SemiCond" charset="0"/>
                <a:ea typeface="Myriad Pro SemiCond" charset="0"/>
                <a:cs typeface="Myriad Pro SemiCond" charset="0"/>
                <a:sym typeface="Myriad Pro SemiCond" charset="0"/>
              </a:rPr>
              <a:t>…</a:t>
            </a:r>
            <a:r>
              <a:rPr lang="en-US" altLang="x-none" sz="2000" dirty="0">
                <a:solidFill>
                  <a:srgbClr val="FF0000"/>
                </a:solidFill>
                <a:latin typeface="Myriad Pro SemiCond" charset="0"/>
                <a:ea typeface="Myriad Pro SemiCond" charset="0"/>
                <a:cs typeface="Myriad Pro SemiCond" charset="0"/>
                <a:sym typeface="Myriad Pro SemiCond" charset="0"/>
              </a:rPr>
              <a:t> and possibly “fire” their bad customers. Heard of that before?</a:t>
            </a:r>
          </a:p>
          <a:p>
            <a:pPr marL="628650" lvl="1" indent="-17145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BNY</a:t>
            </a:r>
            <a:r>
              <a:rPr lang="en-US" altLang="x-none" sz="2000" baseline="0" dirty="0">
                <a:solidFill>
                  <a:srgbClr val="FF0000"/>
                </a:solidFill>
                <a:latin typeface="Myriad Pro SemiCond" charset="0"/>
                <a:ea typeface="Myriad Pro SemiCond" charset="0"/>
                <a:cs typeface="Myriad Pro SemiCond" charset="0"/>
                <a:sym typeface="Myriad Pro SemiCond" charset="0"/>
              </a:rPr>
              <a:t> Mellon </a:t>
            </a:r>
            <a:r>
              <a:rPr lang="en-US" altLang="x-none" sz="2000" dirty="0">
                <a:solidFill>
                  <a:srgbClr val="FF0000"/>
                </a:solidFill>
                <a:latin typeface="Myriad Pro SemiCond" charset="0"/>
                <a:ea typeface="Myriad Pro SemiCond" charset="0"/>
                <a:cs typeface="Myriad Pro SemiCond" charset="0"/>
                <a:sym typeface="Myriad Pro SemiCond" charset="0"/>
              </a:rPr>
              <a:t>banking and financial services company </a:t>
            </a:r>
            <a:r>
              <a:rPr lang="mr-IN" altLang="x-none" sz="2000" dirty="0">
                <a:solidFill>
                  <a:srgbClr val="FF0000"/>
                </a:solidFill>
                <a:latin typeface="Myriad Pro SemiCond" charset="0"/>
                <a:ea typeface="Myriad Pro SemiCond" charset="0"/>
                <a:cs typeface="Myriad Pro SemiCond" charset="0"/>
                <a:sym typeface="Myriad Pro SemiCond" charset="0"/>
              </a:rPr>
              <a:t>…</a:t>
            </a:r>
            <a:r>
              <a:rPr lang="en-US" altLang="x-none" sz="2000" dirty="0">
                <a:solidFill>
                  <a:srgbClr val="FF0000"/>
                </a:solidFill>
                <a:latin typeface="Myriad Pro SemiCond" charset="0"/>
                <a:ea typeface="Myriad Pro SemiCond" charset="0"/>
                <a:cs typeface="Myriad Pro SemiCond" charset="0"/>
                <a:sym typeface="Myriad Pro SemiCond" charset="0"/>
              </a:rPr>
              <a:t> e.g., shorter wait times for most valued customers</a:t>
            </a:r>
          </a:p>
          <a:p>
            <a:pPr marL="628650" lvl="1" indent="-17145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Neiman Marcus </a:t>
            </a:r>
            <a:r>
              <a:rPr lang="mr-IN" altLang="x-none" sz="2000" dirty="0">
                <a:solidFill>
                  <a:srgbClr val="FF0000"/>
                </a:solidFill>
                <a:latin typeface="Myriad Pro SemiCond" charset="0"/>
                <a:ea typeface="Myriad Pro SemiCond" charset="0"/>
                <a:cs typeface="Myriad Pro SemiCond" charset="0"/>
                <a:sym typeface="Myriad Pro SemiCond" charset="0"/>
              </a:rPr>
              <a:t>…</a:t>
            </a:r>
            <a:r>
              <a:rPr lang="en-US" altLang="x-none" sz="2000" dirty="0">
                <a:solidFill>
                  <a:srgbClr val="FF0000"/>
                </a:solidFill>
                <a:latin typeface="Myriad Pro SemiCond" charset="0"/>
                <a:ea typeface="Myriad Pro SemiCond" charset="0"/>
                <a:cs typeface="Myriad Pro SemiCond" charset="0"/>
                <a:sym typeface="Myriad Pro SemiCond" charset="0"/>
              </a:rPr>
              <a:t> fashion</a:t>
            </a:r>
            <a:r>
              <a:rPr lang="en-US" altLang="x-none" sz="2000" baseline="0" dirty="0">
                <a:solidFill>
                  <a:srgbClr val="FF0000"/>
                </a:solidFill>
                <a:latin typeface="Myriad Pro SemiCond" charset="0"/>
                <a:ea typeface="Myriad Pro SemiCond" charset="0"/>
                <a:cs typeface="Myriad Pro SemiCond" charset="0"/>
                <a:sym typeface="Myriad Pro SemiCond" charset="0"/>
              </a:rPr>
              <a:t> shows for highest tier customers</a:t>
            </a:r>
            <a:endParaRPr lang="en-US" altLang="x-none" sz="2000" dirty="0">
              <a:solidFill>
                <a:srgbClr val="FF0000"/>
              </a:solidFill>
              <a:latin typeface="Myriad Pro SemiCond" charset="0"/>
              <a:ea typeface="Myriad Pro SemiCond" charset="0"/>
              <a:cs typeface="Myriad Pro SemiCond" charset="0"/>
              <a:sym typeface="Myriad Pro SemiCond" charset="0"/>
            </a:endParaRPr>
          </a:p>
          <a:p>
            <a:pPr marL="628650" lvl="1" indent="-17145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Airlines loyalty programs</a:t>
            </a:r>
            <a:r>
              <a:rPr lang="en-US" altLang="x-none" sz="2000" baseline="0" dirty="0">
                <a:solidFill>
                  <a:srgbClr val="FF0000"/>
                </a:solidFill>
                <a:latin typeface="Myriad Pro SemiCond" charset="0"/>
                <a:ea typeface="Myriad Pro SemiCond" charset="0"/>
                <a:cs typeface="Myriad Pro SemiCond" charset="0"/>
                <a:sym typeface="Myriad Pro SemiCond" charset="0"/>
              </a:rPr>
              <a:t> (Alaska airlines has a highly rated program)</a:t>
            </a:r>
            <a:endParaRPr lang="en-US" altLang="x-none" sz="2000" dirty="0">
              <a:solidFill>
                <a:srgbClr val="FF0000"/>
              </a:solidFill>
              <a:latin typeface="Myriad Pro SemiCond" charset="0"/>
              <a:ea typeface="Myriad Pro SemiCond" charset="0"/>
              <a:cs typeface="Myriad Pro SemiCond" charset="0"/>
              <a:sym typeface="Myriad Pro SemiCond" charset="0"/>
            </a:endParaRPr>
          </a:p>
          <a:p>
            <a:pPr marL="342900"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Increase</a:t>
            </a:r>
            <a:r>
              <a:rPr lang="en-US" altLang="x-none" sz="2000" baseline="0" dirty="0">
                <a:solidFill>
                  <a:srgbClr val="FF0000"/>
                </a:solidFill>
                <a:latin typeface="Myriad Pro SemiCond" charset="0"/>
                <a:ea typeface="Myriad Pro SemiCond" charset="0"/>
                <a:cs typeface="Myriad Pro SemiCond" charset="0"/>
                <a:sym typeface="Myriad Pro SemiCond" charset="0"/>
              </a:rPr>
              <a:t> loyalty:</a:t>
            </a:r>
          </a:p>
          <a:p>
            <a:pPr marL="800100" lvl="1" indent="-342900">
              <a:lnSpc>
                <a:spcPct val="80000"/>
              </a:lnSpc>
              <a:spcBef>
                <a:spcPts val="400"/>
              </a:spcBef>
              <a:buSzPct val="120000"/>
              <a:buFont typeface="Arial" charset="0"/>
              <a:buChar char="•"/>
            </a:pPr>
            <a:r>
              <a:rPr lang="en-US" altLang="x-none" sz="2000" baseline="0" dirty="0">
                <a:solidFill>
                  <a:srgbClr val="FF0000"/>
                </a:solidFill>
                <a:latin typeface="Myriad Pro SemiCond" charset="0"/>
                <a:ea typeface="Myriad Pro SemiCond" charset="0"/>
                <a:cs typeface="Myriad Pro SemiCond" charset="0"/>
                <a:sym typeface="Myriad Pro SemiCond" charset="0"/>
              </a:rPr>
              <a:t>I</a:t>
            </a:r>
            <a:r>
              <a:rPr lang="en-US" altLang="x-none" sz="2000" dirty="0">
                <a:solidFill>
                  <a:srgbClr val="FF0000"/>
                </a:solidFill>
                <a:latin typeface="Myriad Pro SemiCond" charset="0"/>
                <a:ea typeface="Myriad Pro SemiCond" charset="0"/>
                <a:cs typeface="Myriad Pro SemiCond" charset="0"/>
                <a:sym typeface="Myriad Pro SemiCond" charset="0"/>
              </a:rPr>
              <a:t>nternational wire-transfer anyone? A hassle!</a:t>
            </a:r>
            <a:r>
              <a:rPr lang="en-US" altLang="x-none" sz="2000" baseline="0" dirty="0">
                <a:solidFill>
                  <a:srgbClr val="FF0000"/>
                </a:solidFill>
                <a:latin typeface="Myriad Pro SemiCond" charset="0"/>
                <a:ea typeface="Myriad Pro SemiCond" charset="0"/>
                <a:cs typeface="Myriad Pro SemiCond" charset="0"/>
                <a:sym typeface="Myriad Pro SemiCond" charset="0"/>
              </a:rPr>
              <a:t> Why should it be? I you have done this before it is *still* a hassle. No interest in making this easier even though they have data on you.</a:t>
            </a:r>
            <a:endParaRPr lang="en-US" altLang="x-none" sz="2000" dirty="0">
              <a:solidFill>
                <a:srgbClr val="FF0000"/>
              </a:solidFill>
              <a:latin typeface="Myriad Pro SemiCond" charset="0"/>
              <a:ea typeface="Myriad Pro SemiCond" charset="0"/>
              <a:cs typeface="Myriad Pro SemiCond" charset="0"/>
              <a:sym typeface="Myriad Pro SemiCond" charset="0"/>
            </a:endParaRPr>
          </a:p>
          <a:p>
            <a:pPr marL="800100" lvl="1" indent="-342900">
              <a:lnSpc>
                <a:spcPct val="80000"/>
              </a:lnSpc>
              <a:spcBef>
                <a:spcPts val="400"/>
              </a:spcBef>
              <a:buSzPct val="120000"/>
              <a:buFont typeface="Arial" charset="0"/>
              <a:buChar char="•"/>
            </a:pPr>
            <a:r>
              <a:rPr lang="en-US" altLang="x-none" sz="2000" dirty="0" err="1">
                <a:solidFill>
                  <a:srgbClr val="FF0000"/>
                </a:solidFill>
                <a:latin typeface="Myriad Pro SemiCond" charset="0"/>
                <a:ea typeface="Myriad Pro SemiCond" charset="0"/>
                <a:cs typeface="Myriad Pro SemiCond" charset="0"/>
                <a:sym typeface="Myriad Pro SemiCond" charset="0"/>
              </a:rPr>
              <a:t>Amazon.nl</a:t>
            </a:r>
            <a:r>
              <a:rPr lang="en-US" altLang="x-none" sz="2000" dirty="0">
                <a:solidFill>
                  <a:srgbClr val="FF0000"/>
                </a:solidFill>
                <a:latin typeface="Myriad Pro SemiCond" charset="0"/>
                <a:ea typeface="Myriad Pro SemiCond" charset="0"/>
                <a:cs typeface="Myriad Pro SemiCond" charset="0"/>
                <a:sym typeface="Myriad Pro SemiCond" charset="0"/>
              </a:rPr>
              <a:t> ... can login and have relevant information</a:t>
            </a:r>
          </a:p>
          <a:p>
            <a:pPr marL="800100" lvl="1"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Already bought that book</a:t>
            </a:r>
          </a:p>
          <a:p>
            <a:pPr marL="342900" lvl="0"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Intervene:</a:t>
            </a:r>
          </a:p>
          <a:p>
            <a:pPr marL="800100" lvl="1"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Customer</a:t>
            </a:r>
            <a:r>
              <a:rPr lang="en-US" altLang="x-none" sz="2000" baseline="0" dirty="0">
                <a:solidFill>
                  <a:srgbClr val="FF0000"/>
                </a:solidFill>
                <a:latin typeface="Myriad Pro SemiCond" charset="0"/>
                <a:ea typeface="Myriad Pro SemiCond" charset="0"/>
                <a:cs typeface="Myriad Pro SemiCond" charset="0"/>
                <a:sym typeface="Myriad Pro SemiCond" charset="0"/>
              </a:rPr>
              <a:t> attribution or churn is a **huge** deal in many industries (e.g., s</a:t>
            </a:r>
            <a:r>
              <a:rPr lang="en-US" altLang="x-none" sz="2000" dirty="0">
                <a:solidFill>
                  <a:srgbClr val="FF0000"/>
                </a:solidFill>
                <a:latin typeface="Myriad Pro SemiCond" charset="0"/>
                <a:ea typeface="Myriad Pro SemiCond" charset="0"/>
                <a:cs typeface="Myriad Pro SemiCond" charset="0"/>
                <a:sym typeface="Myriad Pro SemiCond" charset="0"/>
              </a:rPr>
              <a:t>ubscription based biz like cell phone plans)</a:t>
            </a:r>
          </a:p>
          <a:p>
            <a:pPr marL="800100" lvl="1"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Most important</a:t>
            </a:r>
            <a:r>
              <a:rPr lang="en-US" altLang="x-none" sz="2000" baseline="0" dirty="0">
                <a:solidFill>
                  <a:srgbClr val="FF0000"/>
                </a:solidFill>
                <a:latin typeface="Myriad Pro SemiCond" charset="0"/>
                <a:ea typeface="Myriad Pro SemiCond" charset="0"/>
                <a:cs typeface="Myriad Pro SemiCond" charset="0"/>
                <a:sym typeface="Myriad Pro SemiCond" charset="0"/>
              </a:rPr>
              <a:t> use</a:t>
            </a:r>
            <a:r>
              <a:rPr lang="en-US" altLang="x-none" sz="2000" dirty="0">
                <a:solidFill>
                  <a:srgbClr val="FF0000"/>
                </a:solidFill>
                <a:latin typeface="Myriad Pro SemiCond" charset="0"/>
                <a:ea typeface="Myriad Pro SemiCond" charset="0"/>
                <a:cs typeface="Myriad Pro SemiCond" charset="0"/>
                <a:sym typeface="Myriad Pro SemiCond" charset="0"/>
              </a:rPr>
              <a:t> of analytics at nationwide (insurance)</a:t>
            </a:r>
          </a:p>
          <a:p>
            <a:pPr marL="342900" lvl="0"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Target:</a:t>
            </a:r>
          </a:p>
          <a:p>
            <a:pPr marL="800100" lvl="1" indent="-342900">
              <a:lnSpc>
                <a:spcPct val="80000"/>
              </a:lnSpc>
              <a:spcBef>
                <a:spcPts val="400"/>
              </a:spcBef>
              <a:buSzPct val="120000"/>
              <a:buFont typeface="Arial" charset="0"/>
              <a:buChar char="•"/>
            </a:pPr>
            <a:r>
              <a:rPr lang="en-US" altLang="x-none" sz="2000" dirty="0" err="1">
                <a:solidFill>
                  <a:srgbClr val="FF0000"/>
                </a:solidFill>
                <a:latin typeface="Myriad Pro SemiCond" charset="0"/>
                <a:ea typeface="Myriad Pro SemiCond" charset="0"/>
                <a:cs typeface="Myriad Pro SemiCond" charset="0"/>
                <a:sym typeface="Myriad Pro SemiCond" charset="0"/>
              </a:rPr>
              <a:t>Cleversafe</a:t>
            </a:r>
            <a:r>
              <a:rPr lang="en-US" altLang="x-none" sz="2000" dirty="0">
                <a:solidFill>
                  <a:srgbClr val="FF0000"/>
                </a:solidFill>
                <a:latin typeface="Myriad Pro SemiCond" charset="0"/>
                <a:ea typeface="Myriad Pro SemiCond" charset="0"/>
                <a:cs typeface="Myriad Pro SemiCond" charset="0"/>
                <a:sym typeface="Myriad Pro SemiCond" charset="0"/>
              </a:rPr>
              <a:t> (Chicago based), second largest data storage company in the world after EMC. e.g., </a:t>
            </a:r>
            <a:r>
              <a:rPr lang="en-US" altLang="x-none" sz="2000" b="1" dirty="0" err="1">
                <a:solidFill>
                  <a:srgbClr val="FF0000"/>
                </a:solidFill>
                <a:latin typeface="Myriad Pro SemiCond" charset="0"/>
                <a:ea typeface="Myriad Pro SemiCond" charset="0"/>
                <a:cs typeface="Myriad Pro SemiCond" charset="0"/>
                <a:sym typeface="Myriad Pro SemiCond" charset="0"/>
              </a:rPr>
              <a:t>Shutterfly</a:t>
            </a:r>
            <a:r>
              <a:rPr lang="en-US" altLang="x-none" sz="2000" dirty="0">
                <a:solidFill>
                  <a:srgbClr val="FF0000"/>
                </a:solidFill>
                <a:latin typeface="Myriad Pro SemiCond" charset="0"/>
                <a:ea typeface="Myriad Pro SemiCond" charset="0"/>
                <a:cs typeface="Myriad Pro SemiCond" charset="0"/>
                <a:sym typeface="Myriad Pro SemiCond" charset="0"/>
              </a:rPr>
              <a:t> is their client. “Object oriented” storage, less</a:t>
            </a:r>
            <a:r>
              <a:rPr lang="en-US" altLang="x-none" sz="2000" baseline="0" dirty="0">
                <a:solidFill>
                  <a:srgbClr val="FF0000"/>
                </a:solidFill>
                <a:latin typeface="Myriad Pro SemiCond" charset="0"/>
                <a:ea typeface="Myriad Pro SemiCond" charset="0"/>
                <a:cs typeface="Myriad Pro SemiCond" charset="0"/>
                <a:sym typeface="Myriad Pro SemiCond" charset="0"/>
              </a:rPr>
              <a:t> redundancy for the same level of security</a:t>
            </a:r>
            <a:endParaRPr lang="en-US" altLang="x-none" sz="2000" dirty="0">
              <a:solidFill>
                <a:srgbClr val="FF0000"/>
              </a:solidFill>
              <a:latin typeface="Myriad Pro SemiCond" charset="0"/>
              <a:ea typeface="Myriad Pro SemiCond" charset="0"/>
              <a:cs typeface="Myriad Pro SemiCond" charset="0"/>
              <a:sym typeface="Myriad Pro SemiCond" charset="0"/>
            </a:endParaRPr>
          </a:p>
          <a:p>
            <a:pPr marL="800100" lvl="1" indent="-342900">
              <a:lnSpc>
                <a:spcPct val="80000"/>
              </a:lnSpc>
              <a:spcBef>
                <a:spcPts val="400"/>
              </a:spcBef>
              <a:buSzPct val="120000"/>
              <a:buFont typeface="Arial" charset="0"/>
              <a:buChar char="•"/>
            </a:pPr>
            <a:r>
              <a:rPr lang="en-US" altLang="x-none" sz="2000" dirty="0">
                <a:solidFill>
                  <a:srgbClr val="FF0000"/>
                </a:solidFill>
                <a:latin typeface="Myriad Pro SemiCond" charset="0"/>
                <a:ea typeface="Myriad Pro SemiCond" charset="0"/>
                <a:cs typeface="Myriad Pro SemiCond" charset="0"/>
                <a:sym typeface="Myriad Pro SemiCond" charset="0"/>
              </a:rPr>
              <a:t>At the moment there are about 14,000 people/companies that are interested in buying their PETA-bite systems. They built systems to know everyone that comes to their website. Is person interested in cost effectiveness or security? Salespeople will call the same day. Every dollar of revenue tied to every interaction of every person. When they buy internet data they only buy from websites that can target one of these 14,000 people.</a:t>
            </a:r>
          </a:p>
          <a:p>
            <a:pPr marL="342900" marR="0" lvl="0" indent="-342900" algn="l" defTabSz="914400" rtl="0" eaLnBrk="1" fontAlgn="base" latinLnBrk="0" hangingPunct="1">
              <a:lnSpc>
                <a:spcPct val="80000"/>
              </a:lnSpc>
              <a:spcBef>
                <a:spcPts val="400"/>
              </a:spcBef>
              <a:spcAft>
                <a:spcPct val="0"/>
              </a:spcAft>
              <a:buClrTx/>
              <a:buSzPct val="120000"/>
              <a:buFont typeface="Arial" charset="0"/>
              <a:buChar char="•"/>
              <a:tabLst/>
              <a:defRPr/>
            </a:pPr>
            <a:r>
              <a:rPr lang="en-US" altLang="x-none" sz="2000" dirty="0">
                <a:solidFill>
                  <a:srgbClr val="FF0000"/>
                </a:solidFill>
                <a:latin typeface="Myriad Pro SemiCond" charset="0"/>
                <a:ea typeface="Myriad Pro SemiCond" charset="0"/>
                <a:cs typeface="Myriad Pro SemiCond" charset="0"/>
                <a:sym typeface="Myriad Pro SemiCond" charset="0"/>
              </a:rPr>
              <a:t>U</a:t>
            </a:r>
            <a:r>
              <a:rPr lang="en-US" altLang="x-none" sz="2000" baseline="0" dirty="0">
                <a:solidFill>
                  <a:srgbClr val="FF0000"/>
                </a:solidFill>
                <a:latin typeface="Myriad Pro SemiCond" charset="0"/>
                <a:ea typeface="Myriad Pro SemiCond" charset="0"/>
                <a:cs typeface="Myriad Pro SemiCond" charset="0"/>
                <a:sym typeface="Myriad Pro SemiCond" charset="0"/>
              </a:rPr>
              <a:t>n</a:t>
            </a:r>
            <a:r>
              <a:rPr lang="en-US" altLang="x-none" sz="2000" dirty="0">
                <a:solidFill>
                  <a:srgbClr val="FF0000"/>
                </a:solidFill>
                <a:latin typeface="Myriad Pro SemiCond" charset="0"/>
                <a:ea typeface="Myriad Pro SemiCond" charset="0"/>
                <a:cs typeface="Myriad Pro SemiCond" charset="0"/>
                <a:sym typeface="Myriad Pro SemiCond" charset="0"/>
              </a:rPr>
              <a:t>fortunately doing these things well can be hard to pull off</a:t>
            </a:r>
          </a:p>
          <a:p>
            <a:pPr marL="0" marR="0" lvl="0" indent="0" algn="l" defTabSz="914400" rtl="0" eaLnBrk="1" fontAlgn="base" latinLnBrk="0" hangingPunct="1">
              <a:lnSpc>
                <a:spcPct val="80000"/>
              </a:lnSpc>
              <a:spcBef>
                <a:spcPts val="400"/>
              </a:spcBef>
              <a:spcAft>
                <a:spcPct val="0"/>
              </a:spcAft>
              <a:buClrTx/>
              <a:buSzPct val="120000"/>
              <a:buFont typeface="Arial" charset="0"/>
              <a:buNone/>
              <a:tabLst/>
              <a:defRPr/>
            </a:pPr>
            <a:endParaRPr lang="en-US" altLang="x-none" sz="2000" dirty="0">
              <a:solidFill>
                <a:srgbClr val="FF0000"/>
              </a:solidFill>
              <a:latin typeface="Myriad Pro SemiCond" charset="0"/>
              <a:ea typeface="Myriad Pro SemiCond" charset="0"/>
              <a:cs typeface="Myriad Pro SemiCond" charset="0"/>
              <a:sym typeface="Myriad Pro SemiCond" charset="0"/>
            </a:endParaRPr>
          </a:p>
          <a:p>
            <a:pPr marL="0" marR="0" lvl="0" indent="0" algn="l" defTabSz="914400" rtl="0" eaLnBrk="1" fontAlgn="base" latinLnBrk="0" hangingPunct="1">
              <a:lnSpc>
                <a:spcPct val="80000"/>
              </a:lnSpc>
              <a:spcBef>
                <a:spcPts val="400"/>
              </a:spcBef>
              <a:spcAft>
                <a:spcPct val="0"/>
              </a:spcAft>
              <a:buClrTx/>
              <a:buSzPct val="120000"/>
              <a:buFont typeface="Arial" charset="0"/>
              <a:buNone/>
              <a:tabLst/>
              <a:defRPr/>
            </a:pPr>
            <a:r>
              <a:rPr lang="en-US" altLang="x-none" sz="2000" dirty="0">
                <a:solidFill>
                  <a:srgbClr val="FF0000"/>
                </a:solidFill>
                <a:latin typeface="Myriad Pro SemiCond" charset="0"/>
                <a:ea typeface="Myriad Pro SemiCond" charset="0"/>
                <a:cs typeface="Myriad Pro SemiCond" charset="0"/>
                <a:sym typeface="Myriad Pro SemiCond" charset="0"/>
              </a:rPr>
              <a:t>----------</a:t>
            </a:r>
            <a:endParaRPr lang="en-US" altLang="x-none" sz="1100" dirty="0">
              <a:latin typeface="Calibri" charset="0"/>
              <a:ea typeface="Calibri" charset="0"/>
              <a:cs typeface="Calibri" charset="0"/>
              <a:sym typeface="Calibri" charset="0"/>
            </a:endParaRPr>
          </a:p>
          <a:p>
            <a:endParaRPr lang="en-US" altLang="x-none" sz="1100" dirty="0">
              <a:latin typeface="Calibri" charset="0"/>
              <a:ea typeface="Calibri" charset="0"/>
              <a:cs typeface="Calibri" charset="0"/>
              <a:sym typeface="Calibri" charset="0"/>
            </a:endParaRPr>
          </a:p>
          <a:p>
            <a:r>
              <a:rPr lang="en-US" altLang="x-none" sz="1100" dirty="0">
                <a:latin typeface="Calibri" charset="0"/>
                <a:ea typeface="Calibri" charset="0"/>
                <a:cs typeface="Calibri" charset="0"/>
                <a:sym typeface="Calibri" charset="0"/>
              </a:rPr>
              <a:t>E.g., Target knows about woman being pregnant before … parents … well sort of</a:t>
            </a:r>
          </a:p>
          <a:p>
            <a:endParaRPr lang="en-US" altLang="x-none" sz="1100" dirty="0">
              <a:solidFill>
                <a:srgbClr val="FF0000"/>
              </a:solidFill>
              <a:latin typeface="Calibri" charset="0"/>
              <a:ea typeface="Calibri" charset="0"/>
              <a:cs typeface="Calibri" charset="0"/>
              <a:sym typeface="Calibri" charset="0"/>
            </a:endParaRPr>
          </a:p>
          <a:p>
            <a:r>
              <a:rPr lang="en-US" altLang="x-none" sz="1100" u="sng" dirty="0">
                <a:latin typeface="Calibri" charset="0"/>
                <a:ea typeface="Calibri" charset="0"/>
                <a:cs typeface="Calibri" charset="0"/>
                <a:sym typeface="Calibri" charset="0"/>
                <a:hlinkClick r:id="rId3"/>
              </a:rPr>
              <a:t>http://www.slate.com/blogs/how_not_to_be_wrong/2014/06/09/big_data_what_s_even_creepier_than_target_guessing_that_you_re_pregnant.html</a:t>
            </a:r>
            <a:endParaRPr lang="en-US" altLang="x-none" sz="1100" dirty="0">
              <a:latin typeface="Calibri" charset="0"/>
              <a:ea typeface="Calibri" charset="0"/>
              <a:cs typeface="Calibri" charset="0"/>
              <a:sym typeface="Calibri" charset="0"/>
            </a:endParaRPr>
          </a:p>
          <a:p>
            <a:r>
              <a:rPr lang="en-US" altLang="x-none" sz="1100" u="sng" dirty="0">
                <a:latin typeface="Calibri" charset="0"/>
                <a:ea typeface="Calibri" charset="0"/>
                <a:cs typeface="Calibri" charset="0"/>
                <a:sym typeface="Calibri" charset="0"/>
              </a:rPr>
              <a:t>http://</a:t>
            </a:r>
            <a:r>
              <a:rPr lang="en-US" altLang="x-none" sz="1100" u="sng" dirty="0" err="1">
                <a:latin typeface="Calibri" charset="0"/>
                <a:ea typeface="Calibri" charset="0"/>
                <a:cs typeface="Calibri" charset="0"/>
                <a:sym typeface="Calibri" charset="0"/>
              </a:rPr>
              <a:t>video.foxnews.com</a:t>
            </a:r>
            <a:r>
              <a:rPr lang="en-US" altLang="x-none" sz="1100" u="sng" dirty="0">
                <a:latin typeface="Calibri" charset="0"/>
                <a:ea typeface="Calibri" charset="0"/>
                <a:cs typeface="Calibri" charset="0"/>
                <a:sym typeface="Calibri" charset="0"/>
              </a:rPr>
              <a:t>/v/1470704607001/target-knew-teen-was-pregnant-before-her-dad/?#</a:t>
            </a:r>
            <a:r>
              <a:rPr lang="en-US" altLang="x-none" sz="1100" u="sng" dirty="0" err="1">
                <a:latin typeface="Calibri" charset="0"/>
                <a:ea typeface="Calibri" charset="0"/>
                <a:cs typeface="Calibri" charset="0"/>
                <a:sym typeface="Calibri" charset="0"/>
              </a:rPr>
              <a:t>sp</a:t>
            </a:r>
            <a:r>
              <a:rPr lang="en-US" altLang="x-none" sz="1100" u="sng" dirty="0">
                <a:latin typeface="Calibri" charset="0"/>
                <a:ea typeface="Calibri" charset="0"/>
                <a:cs typeface="Calibri" charset="0"/>
                <a:sym typeface="Calibri" charset="0"/>
              </a:rPr>
              <a:t>=show-clips</a:t>
            </a:r>
            <a:endParaRPr lang="en-US" altLang="x-none" sz="1100" dirty="0">
              <a:latin typeface="Calibri" charset="0"/>
              <a:ea typeface="Calibri" charset="0"/>
              <a:cs typeface="Calibri" charset="0"/>
              <a:sym typeface="Calibri" charset="0"/>
            </a:endParaRPr>
          </a:p>
          <a:p>
            <a:endParaRPr lang="en-US" altLang="x-none" sz="22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29431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marL="142804" marR="72248" defTabSz="1625600">
              <a:spcBef>
                <a:spcPts val="1200"/>
              </a:spcBef>
              <a:buClr>
                <a:srgbClr val="000000"/>
              </a:buClr>
              <a:buFont typeface="AppleGothic"/>
              <a:defRPr sz="2500">
                <a:uFill>
                  <a:solidFill>
                    <a:srgbClr val="000000"/>
                  </a:solidFill>
                </a:uFill>
                <a:latin typeface="AppleGothic"/>
                <a:ea typeface="AppleGothic"/>
                <a:cs typeface="AppleGothic"/>
                <a:sym typeface="AppleGothic"/>
              </a:defRPr>
            </a:pPr>
            <a:r>
              <a:t>The media also really likes talking about this topic ...</a:t>
            </a:r>
            <a:endParaRPr sz="2400">
              <a:latin typeface="Arial"/>
              <a:ea typeface="Arial"/>
              <a:cs typeface="Arial"/>
              <a:sym typeface="Arial"/>
            </a:endParaRPr>
          </a:p>
          <a:p>
            <a:pPr marL="142804" marR="72248" defTabSz="1625600">
              <a:spcBef>
                <a:spcPts val="1200"/>
              </a:spcBef>
              <a:buClr>
                <a:srgbClr val="000000"/>
              </a:buClr>
              <a:buFont typeface="AppleGothic"/>
              <a:defRPr sz="2500">
                <a:uFill>
                  <a:solidFill>
                    <a:srgbClr val="000000"/>
                  </a:solidFill>
                </a:uFill>
                <a:latin typeface="AppleGothic"/>
                <a:ea typeface="AppleGothic"/>
                <a:cs typeface="AppleGothic"/>
                <a:sym typeface="AppleGothic"/>
              </a:defRPr>
            </a:pPr>
            <a:r>
              <a:rPr sz="2400">
                <a:latin typeface="Arial"/>
                <a:ea typeface="Arial"/>
                <a:cs typeface="Arial"/>
                <a:sym typeface="Arial"/>
              </a:rPr>
              <a:t>But how are companies using data?</a:t>
            </a:r>
          </a:p>
        </p:txBody>
      </p:sp>
    </p:spTree>
    <p:extLst>
      <p:ext uri="{BB962C8B-B14F-4D97-AF65-F5344CB8AC3E}">
        <p14:creationId xmlns:p14="http://schemas.microsoft.com/office/powerpoint/2010/main" val="197674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pPr>
              <a:spcBef>
                <a:spcPts val="800"/>
              </a:spcBef>
              <a:buClr>
                <a:srgbClr val="000000"/>
              </a:buClr>
              <a:buFont typeface="Arial"/>
              <a:defRPr sz="2200"/>
            </a:pPr>
            <a:r>
              <a:rPr sz="2600">
                <a:latin typeface="Arial"/>
                <a:ea typeface="Arial"/>
                <a:cs typeface="Arial"/>
                <a:sym typeface="Arial"/>
              </a:rPr>
              <a:t>Netflix uses pirate sites to determine what shows to buy.</a:t>
            </a:r>
          </a:p>
          <a:p>
            <a:pPr>
              <a:spcBef>
                <a:spcPts val="800"/>
              </a:spcBef>
              <a:buClr>
                <a:srgbClr val="000000"/>
              </a:buClr>
              <a:buFont typeface="Arial"/>
              <a:defRPr sz="2600">
                <a:latin typeface="Arial"/>
                <a:ea typeface="Arial"/>
                <a:cs typeface="Arial"/>
                <a:sym typeface="Arial"/>
              </a:defRPr>
            </a:pPr>
            <a:endParaRPr sz="2600">
              <a:latin typeface="Arial"/>
              <a:ea typeface="Arial"/>
              <a:cs typeface="Arial"/>
              <a:sym typeface="Arial"/>
            </a:endParaRPr>
          </a:p>
          <a:p>
            <a:pPr>
              <a:buClr>
                <a:srgbClr val="3F3F3F"/>
              </a:buClr>
              <a:buFont typeface="Arial"/>
              <a:defRPr sz="2200"/>
            </a:pPr>
            <a:r>
              <a:rPr sz="1800">
                <a:solidFill>
                  <a:srgbClr val="3F3F3F"/>
                </a:solidFill>
                <a:uFill>
                  <a:solidFill>
                    <a:srgbClr val="3F3F3F"/>
                  </a:solidFill>
                </a:uFill>
                <a:latin typeface="Arial"/>
                <a:ea typeface="Arial"/>
                <a:cs typeface="Arial"/>
                <a:sym typeface="Arial"/>
              </a:rPr>
              <a:t>Video streaming giant </a:t>
            </a:r>
            <a:r>
              <a:rPr sz="1800" u="sng">
                <a:solidFill>
                  <a:srgbClr val="0079CD"/>
                </a:solidFill>
                <a:uFill>
                  <a:solidFill>
                    <a:srgbClr val="0079CD"/>
                  </a:solidFill>
                </a:uFill>
                <a:latin typeface="Arial"/>
                <a:ea typeface="Arial"/>
                <a:cs typeface="Arial"/>
                <a:sym typeface="Arial"/>
                <a:hlinkClick r:id="rId3"/>
              </a:rPr>
              <a:t>Netflix</a:t>
            </a:r>
            <a:r>
              <a:rPr sz="1800">
                <a:solidFill>
                  <a:srgbClr val="3F3F3F"/>
                </a:solidFill>
                <a:uFill>
                  <a:solidFill>
                    <a:srgbClr val="3F3F3F"/>
                  </a:solidFill>
                </a:uFill>
                <a:latin typeface="Arial"/>
                <a:ea typeface="Arial"/>
                <a:cs typeface="Arial"/>
                <a:sym typeface="Arial"/>
              </a:rPr>
              <a:t> sees itself as one of the most prominent competitors to the many pirate sites that offer video content without owners’ permission.</a:t>
            </a:r>
          </a:p>
          <a:p>
            <a:pPr>
              <a:buClr>
                <a:srgbClr val="3F3F3F"/>
              </a:buClr>
              <a:buFont typeface="Arial"/>
              <a:defRPr sz="1800">
                <a:solidFill>
                  <a:srgbClr val="3F3F3F"/>
                </a:solidFill>
                <a:uFill>
                  <a:solidFill>
                    <a:srgbClr val="3F3F3F"/>
                  </a:solidFill>
                </a:uFill>
                <a:latin typeface="Arial"/>
                <a:ea typeface="Arial"/>
                <a:cs typeface="Arial"/>
                <a:sym typeface="Arial"/>
              </a:defRPr>
            </a:pPr>
            <a:endParaRPr sz="1800">
              <a:solidFill>
                <a:srgbClr val="3F3F3F"/>
              </a:solidFill>
              <a:uFill>
                <a:solidFill>
                  <a:srgbClr val="3F3F3F"/>
                </a:solidFill>
              </a:uFill>
              <a:latin typeface="Arial"/>
              <a:ea typeface="Arial"/>
              <a:cs typeface="Arial"/>
              <a:sym typeface="Arial"/>
            </a:endParaRPr>
          </a:p>
          <a:p>
            <a:pPr>
              <a:buClr>
                <a:srgbClr val="3F3F3F"/>
              </a:buClr>
              <a:buFont typeface="Arial"/>
              <a:defRPr sz="2200"/>
            </a:pPr>
            <a:r>
              <a:rPr sz="1800">
                <a:solidFill>
                  <a:srgbClr val="3F3F3F"/>
                </a:solidFill>
                <a:uFill>
                  <a:solidFill>
                    <a:srgbClr val="3F3F3F"/>
                  </a:solidFill>
                </a:uFill>
                <a:latin typeface="Arial"/>
                <a:ea typeface="Arial"/>
                <a:cs typeface="Arial"/>
                <a:sym typeface="Arial"/>
              </a:rPr>
              <a:t>One of the shows that Netflix acquired the rights to in the Netherlands is Prison Break, since it is heavily pirated locally. “Prison Break is exceptionally popular on piracy sites,” Merryman says.</a:t>
            </a:r>
          </a:p>
        </p:txBody>
      </p:sp>
    </p:spTree>
    <p:extLst>
      <p:ext uri="{BB962C8B-B14F-4D97-AF65-F5344CB8AC3E}">
        <p14:creationId xmlns:p14="http://schemas.microsoft.com/office/powerpoint/2010/main" val="193721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pPr marL="52917">
              <a:spcBef>
                <a:spcPts val="900"/>
              </a:spcBef>
              <a:buClr>
                <a:srgbClr val="000000"/>
              </a:buClr>
              <a:buFont typeface="Arial"/>
              <a:defRPr sz="2200"/>
            </a:pPr>
            <a:r>
              <a:rPr sz="2400">
                <a:uFill>
                  <a:solidFill>
                    <a:srgbClr val="000000"/>
                  </a:solidFill>
                </a:uFill>
                <a:latin typeface="Arial"/>
                <a:ea typeface="Arial"/>
                <a:cs typeface="Arial"/>
                <a:sym typeface="Arial"/>
              </a:rPr>
              <a:t>BA optimization</a:t>
            </a:r>
          </a:p>
        </p:txBody>
      </p:sp>
    </p:spTree>
    <p:extLst>
      <p:ext uri="{BB962C8B-B14F-4D97-AF65-F5344CB8AC3E}">
        <p14:creationId xmlns:p14="http://schemas.microsoft.com/office/powerpoint/2010/main" val="230645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 vs machine learning: https://</a:t>
            </a:r>
            <a:r>
              <a:rPr lang="en-US" dirty="0" err="1"/>
              <a:t>medium.com</a:t>
            </a:r>
            <a:r>
              <a:rPr lang="en-US" dirty="0"/>
              <a:t>/</a:t>
            </a:r>
            <a:r>
              <a:rPr lang="en-US" dirty="0" err="1"/>
              <a:t>datadriveninvestor</a:t>
            </a:r>
            <a:r>
              <a:rPr lang="en-US" dirty="0"/>
              <a:t>/differences-between-ai-and-machine-learning-and-why-it-matters-1255b182fc6</a:t>
            </a:r>
          </a:p>
          <a:p>
            <a:r>
              <a:rPr lang="en-US" dirty="0"/>
              <a:t>AI needs lots of data and a narrow context: https://</a:t>
            </a:r>
            <a:r>
              <a:rPr lang="en-US" dirty="0" err="1"/>
              <a:t>scet.berkeley.edu</a:t>
            </a:r>
            <a:r>
              <a:rPr lang="en-US" dirty="0"/>
              <a:t>/artificial-intelligence-and-the-</a:t>
            </a:r>
            <a:r>
              <a:rPr lang="en-US" dirty="0" err="1"/>
              <a:t>rumsfeld</a:t>
            </a:r>
            <a:r>
              <a:rPr lang="en-US" dirty="0"/>
              <a:t>-test/</a:t>
            </a:r>
          </a:p>
          <a:p>
            <a:r>
              <a:rPr lang="en-US" dirty="0"/>
              <a:t>Autonomous driving: https://</a:t>
            </a:r>
            <a:r>
              <a:rPr lang="en-US" dirty="0" err="1"/>
              <a:t>medium.com</a:t>
            </a:r>
            <a:r>
              <a:rPr lang="en-US" dirty="0"/>
              <a:t>/@</a:t>
            </a:r>
            <a:r>
              <a:rPr lang="en-US" dirty="0" err="1"/>
              <a:t>jonathan_hui</a:t>
            </a:r>
            <a:r>
              <a:rPr lang="en-US" dirty="0"/>
              <a:t>/self-driving-car-path-planning-to-maneuver-the-traffic-ac63f5a620e2</a:t>
            </a:r>
          </a:p>
          <a:p>
            <a:endParaRPr lang="en-US" dirty="0"/>
          </a:p>
        </p:txBody>
      </p:sp>
    </p:spTree>
    <p:extLst>
      <p:ext uri="{BB962C8B-B14F-4D97-AF65-F5344CB8AC3E}">
        <p14:creationId xmlns:p14="http://schemas.microsoft.com/office/powerpoint/2010/main" val="135081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6" name="Content Placeholder 2"/>
          <p:cNvSpPr>
            <a:spLocks noGrp="1"/>
          </p:cNvSpPr>
          <p:nvPr>
            <p:ph idx="10" hasCustomPrompt="1"/>
          </p:nvPr>
        </p:nvSpPr>
        <p:spPr>
          <a:xfrm>
            <a:off x="1727200" y="1295401"/>
            <a:ext cx="8839200" cy="3901281"/>
          </a:xfrm>
        </p:spPr>
        <p:txBody>
          <a:bodyPr/>
          <a:lstStyle>
            <a:lvl1pPr>
              <a:defRPr>
                <a:latin typeface="+mn-lt"/>
              </a:defRPr>
            </a:lvl1pPr>
          </a:lstStyle>
          <a:p>
            <a:pPr lvl="0"/>
            <a:r>
              <a:rPr lang="en-US" dirty="0" smtClean="0"/>
              <a:t>Text</a:t>
            </a:r>
            <a:endParaRPr lang="en-US" dirty="0"/>
          </a:p>
        </p:txBody>
      </p:sp>
    </p:spTree>
    <p:extLst>
      <p:ext uri="{BB962C8B-B14F-4D97-AF65-F5344CB8AC3E}">
        <p14:creationId xmlns:p14="http://schemas.microsoft.com/office/powerpoint/2010/main" val="39859044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6" name="Content Placeholder 2"/>
          <p:cNvSpPr>
            <a:spLocks noGrp="1"/>
          </p:cNvSpPr>
          <p:nvPr>
            <p:ph idx="10" hasCustomPrompt="1"/>
          </p:nvPr>
        </p:nvSpPr>
        <p:spPr>
          <a:xfrm>
            <a:off x="1727200" y="1295401"/>
            <a:ext cx="5689600" cy="3901281"/>
          </a:xfrm>
        </p:spPr>
        <p:txBody>
          <a:bodyPr/>
          <a:lstStyle>
            <a:lvl1pPr>
              <a:defRPr/>
            </a:lvl1pPr>
          </a:lstStyle>
          <a:p>
            <a:pPr lvl="0"/>
            <a:r>
              <a:rPr lang="en-US" dirty="0" smtClean="0"/>
              <a:t>Text</a:t>
            </a:r>
            <a:endParaRPr lang="en-US" dirty="0"/>
          </a:p>
        </p:txBody>
      </p:sp>
      <p:sp>
        <p:nvSpPr>
          <p:cNvPr id="3" name="Picture Placeholder 2"/>
          <p:cNvSpPr>
            <a:spLocks noGrp="1"/>
          </p:cNvSpPr>
          <p:nvPr>
            <p:ph type="pic" sz="quarter" idx="11"/>
          </p:nvPr>
        </p:nvSpPr>
        <p:spPr>
          <a:xfrm>
            <a:off x="7924800" y="1283516"/>
            <a:ext cx="3454400" cy="2590800"/>
          </a:xfrm>
        </p:spPr>
        <p:txBody>
          <a:bodyPr/>
          <a:lstStyle/>
          <a:p>
            <a:r>
              <a:rPr lang="en-US" smtClean="0"/>
              <a:t>Click icon to add picture</a:t>
            </a:r>
            <a:endParaRPr lang="en-US" dirty="0"/>
          </a:p>
        </p:txBody>
      </p:sp>
    </p:spTree>
    <p:extLst>
      <p:ext uri="{BB962C8B-B14F-4D97-AF65-F5344CB8AC3E}">
        <p14:creationId xmlns:p14="http://schemas.microsoft.com/office/powerpoint/2010/main" val="12869614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5" name="Title 1"/>
          <p:cNvSpPr txBox="1">
            <a:spLocks/>
          </p:cNvSpPr>
          <p:nvPr userDrawn="1"/>
        </p:nvSpPr>
        <p:spPr>
          <a:xfrm>
            <a:off x="1422400" y="274638"/>
            <a:ext cx="98552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sz="4000" b="1" dirty="0" smtClean="0">
                <a:solidFill>
                  <a:srgbClr val="FF671D"/>
                </a:solidFill>
                <a:latin typeface="+mj-lt"/>
              </a:rPr>
              <a:t>Text Page</a:t>
            </a:r>
            <a:endParaRPr lang="en-US" sz="4000" b="1" dirty="0">
              <a:solidFill>
                <a:srgbClr val="FF671D"/>
              </a:solidFill>
              <a:latin typeface="+mj-lt"/>
            </a:endParaRPr>
          </a:p>
        </p:txBody>
      </p:sp>
      <p:sp>
        <p:nvSpPr>
          <p:cNvPr id="6" name="Content Placeholder 2"/>
          <p:cNvSpPr>
            <a:spLocks noGrp="1"/>
          </p:cNvSpPr>
          <p:nvPr>
            <p:ph idx="10" hasCustomPrompt="1"/>
          </p:nvPr>
        </p:nvSpPr>
        <p:spPr>
          <a:xfrm>
            <a:off x="1727200" y="1295401"/>
            <a:ext cx="8839200" cy="3901281"/>
          </a:xfrm>
        </p:spPr>
        <p:txBody>
          <a:bodyPr/>
          <a:lstStyle>
            <a:lvl1pPr>
              <a:defRPr>
                <a:latin typeface="+mn-lt"/>
              </a:defRPr>
            </a:lvl1pPr>
          </a:lstStyle>
          <a:p>
            <a:pPr lvl="0"/>
            <a:r>
              <a:rPr lang="en-US" dirty="0" smtClean="0"/>
              <a:t>Text</a:t>
            </a:r>
            <a:endParaRPr lang="en-US" dirty="0"/>
          </a:p>
        </p:txBody>
      </p:sp>
    </p:spTree>
    <p:extLst>
      <p:ext uri="{BB962C8B-B14F-4D97-AF65-F5344CB8AC3E}">
        <p14:creationId xmlns:p14="http://schemas.microsoft.com/office/powerpoint/2010/main" val="37513576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age">
    <p:spTree>
      <p:nvGrpSpPr>
        <p:cNvPr id="1" name=""/>
        <p:cNvGrpSpPr/>
        <p:nvPr/>
      </p:nvGrpSpPr>
      <p:grpSpPr>
        <a:xfrm>
          <a:off x="0" y="0"/>
          <a:ext cx="0" cy="0"/>
          <a:chOff x="0" y="0"/>
          <a:chExt cx="0" cy="0"/>
        </a:xfrm>
      </p:grpSpPr>
      <p:sp>
        <p:nvSpPr>
          <p:cNvPr id="5" name="Title 1"/>
          <p:cNvSpPr txBox="1">
            <a:spLocks/>
          </p:cNvSpPr>
          <p:nvPr userDrawn="1"/>
        </p:nvSpPr>
        <p:spPr>
          <a:xfrm>
            <a:off x="1422400" y="274638"/>
            <a:ext cx="98552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sz="4000" b="1" dirty="0" smtClean="0">
                <a:solidFill>
                  <a:srgbClr val="FF8E1D"/>
                </a:solidFill>
                <a:latin typeface="+mj-lt"/>
              </a:rPr>
              <a:t>Image / Text Page</a:t>
            </a:r>
            <a:endParaRPr lang="en-US" sz="4000" b="1" dirty="0">
              <a:solidFill>
                <a:srgbClr val="FF8E1D"/>
              </a:solidFill>
              <a:latin typeface="+mj-lt"/>
            </a:endParaRPr>
          </a:p>
        </p:txBody>
      </p:sp>
      <p:sp>
        <p:nvSpPr>
          <p:cNvPr id="6" name="Content Placeholder 2"/>
          <p:cNvSpPr>
            <a:spLocks noGrp="1"/>
          </p:cNvSpPr>
          <p:nvPr>
            <p:ph idx="10" hasCustomPrompt="1"/>
          </p:nvPr>
        </p:nvSpPr>
        <p:spPr>
          <a:xfrm>
            <a:off x="1727200" y="1295401"/>
            <a:ext cx="5689600" cy="3901281"/>
          </a:xfrm>
        </p:spPr>
        <p:txBody>
          <a:bodyPr/>
          <a:lstStyle>
            <a:lvl1pPr>
              <a:defRPr/>
            </a:lvl1pPr>
          </a:lstStyle>
          <a:p>
            <a:pPr lvl="0"/>
            <a:r>
              <a:rPr lang="en-US" dirty="0" smtClean="0"/>
              <a:t>Text</a:t>
            </a:r>
            <a:endParaRPr lang="en-US" dirty="0"/>
          </a:p>
        </p:txBody>
      </p:sp>
      <p:sp>
        <p:nvSpPr>
          <p:cNvPr id="3" name="Picture Placeholder 2"/>
          <p:cNvSpPr>
            <a:spLocks noGrp="1"/>
          </p:cNvSpPr>
          <p:nvPr>
            <p:ph type="pic" sz="quarter" idx="11"/>
          </p:nvPr>
        </p:nvSpPr>
        <p:spPr>
          <a:xfrm>
            <a:off x="7924800" y="1283516"/>
            <a:ext cx="3454400" cy="2590800"/>
          </a:xfrm>
        </p:spPr>
        <p:txBody>
          <a:bodyPr/>
          <a:lstStyle/>
          <a:p>
            <a:endParaRPr lang="en-US" dirty="0"/>
          </a:p>
        </p:txBody>
      </p:sp>
    </p:spTree>
    <p:extLst>
      <p:ext uri="{BB962C8B-B14F-4D97-AF65-F5344CB8AC3E}">
        <p14:creationId xmlns:p14="http://schemas.microsoft.com/office/powerpoint/2010/main" val="15121879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6781026-8834-6C40-8D86-DBC50D0BF872}" type="datetime1">
              <a:rPr lang="en-US" smtClean="0"/>
              <a:t>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CE4AF-981A-4CBD-AE56-109DC01943E4}"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834534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r>
              <a:t>Title Text</a:t>
            </a:r>
          </a:p>
        </p:txBody>
      </p:sp>
      <p:sp>
        <p:nvSpPr>
          <p:cNvPr id="32" name="Shape 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537220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274638"/>
            <a:ext cx="10058400" cy="1096962"/>
          </a:xfrm>
          <a:prstGeom prst="rect">
            <a:avLst/>
          </a:prstGeom>
        </p:spPr>
        <p:txBody>
          <a:bodyPr vert="horz" lIns="91440" tIns="45720" rIns="91440" bIns="45720" rtlCol="0" anchor="ctr">
            <a:normAutofit/>
          </a:bodyPr>
          <a:lstStyle/>
          <a:p>
            <a:r>
              <a:rPr lang="en-US" sz="4400" b="1" dirty="0" smtClean="0">
                <a:solidFill>
                  <a:srgbClr val="FF8E1D"/>
                </a:solidFill>
                <a:latin typeface="Helvetica" panose="020B0604020202030204" pitchFamily="34" charset="0"/>
              </a:rPr>
              <a:t>Headline</a:t>
            </a:r>
            <a:endParaRPr lang="en-US" dirty="0"/>
          </a:p>
        </p:txBody>
      </p:sp>
      <p:sp>
        <p:nvSpPr>
          <p:cNvPr id="3" name="Text Placeholder 2"/>
          <p:cNvSpPr>
            <a:spLocks noGrp="1"/>
          </p:cNvSpPr>
          <p:nvPr>
            <p:ph type="body" idx="1"/>
          </p:nvPr>
        </p:nvSpPr>
        <p:spPr>
          <a:xfrm>
            <a:off x="1524000" y="1600201"/>
            <a:ext cx="10058400" cy="4191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112407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781" r:id="rId3"/>
    <p:sldLayoutId id="2147483782" r:id="rId4"/>
    <p:sldLayoutId id="2147483811" r:id="rId5"/>
    <p:sldLayoutId id="2147483813"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asonfurnell.wordpress.com/" TargetMode="External"/><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hyperlink" Target="https://en.wikipedia.org/wiki/Regression_analysis"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cyberlingo.blogspot.com/2016/01/artificial-intelligence-agents.html" TargetMode="External"/><Relationship Id="rId3" Type="http://schemas.openxmlformats.org/officeDocument/2006/relationships/image" Target="../media/image22.gif"/><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openclipart.org/detail/22671/graphicsrounded" TargetMode="External"/><Relationship Id="rId5" Type="http://schemas.openxmlformats.org/officeDocument/2006/relationships/image" Target="../media/image23.png"/><Relationship Id="rId10" Type="http://schemas.openxmlformats.org/officeDocument/2006/relationships/hyperlink" Target="http://clavesliderazgoresponsable.blogspot.com/2013/09/como-vencer-los-4-villanos-de-la-toma-d.html" TargetMode="External"/><Relationship Id="rId4" Type="http://schemas.openxmlformats.org/officeDocument/2006/relationships/hyperlink" Target="http://chimalaya.org/2013/01/07/ipcc-temperature-projections-have-been-exceptionally-accurate/" TargetMode="External"/><Relationship Id="rId9"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mailto:radygradadmissions@ucsd.edu"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876800" y="541109"/>
            <a:ext cx="6248400" cy="1938992"/>
          </a:xfrm>
          <a:prstGeom prst="rect">
            <a:avLst/>
          </a:prstGeom>
          <a:noFill/>
        </p:spPr>
        <p:txBody>
          <a:bodyPr wrap="square" rtlCol="0">
            <a:spAutoFit/>
          </a:bodyPr>
          <a:lstStyle/>
          <a:p>
            <a:pPr algn="ctr"/>
            <a:r>
              <a:rPr lang="en-US" sz="6000" b="1" dirty="0" smtClean="0">
                <a:solidFill>
                  <a:srgbClr val="00B0F0"/>
                </a:solidFill>
              </a:rPr>
              <a:t>Business Analytics at UCSD</a:t>
            </a:r>
            <a:endParaRPr lang="en-US" sz="6000" b="1" dirty="0">
              <a:solidFill>
                <a:srgbClr val="00B0F0"/>
              </a:solidFill>
            </a:endParaRPr>
          </a:p>
        </p:txBody>
      </p:sp>
      <p:pic>
        <p:nvPicPr>
          <p:cNvPr id="2" name="Picture 1"/>
          <p:cNvPicPr>
            <a:picLocks noChangeAspect="1"/>
          </p:cNvPicPr>
          <p:nvPr/>
        </p:nvPicPr>
        <p:blipFill>
          <a:blip r:embed="rId3"/>
          <a:stretch>
            <a:fillRect/>
          </a:stretch>
        </p:blipFill>
        <p:spPr>
          <a:xfrm>
            <a:off x="6028773" y="2295045"/>
            <a:ext cx="3944454" cy="2267909"/>
          </a:xfrm>
          <a:prstGeom prst="rect">
            <a:avLst/>
          </a:prstGeom>
        </p:spPr>
      </p:pic>
      <p:sp>
        <p:nvSpPr>
          <p:cNvPr id="5" name="Rectangle 4"/>
          <p:cNvSpPr/>
          <p:nvPr/>
        </p:nvSpPr>
        <p:spPr>
          <a:xfrm>
            <a:off x="6172200" y="4267200"/>
            <a:ext cx="3505200" cy="646331"/>
          </a:xfrm>
          <a:prstGeom prst="rect">
            <a:avLst/>
          </a:prstGeom>
        </p:spPr>
        <p:txBody>
          <a:bodyPr wrap="square">
            <a:spAutoFit/>
          </a:bodyPr>
          <a:lstStyle/>
          <a:p>
            <a:pPr algn="ctr"/>
            <a:r>
              <a:rPr lang="en-US" sz="1200" i="1" dirty="0"/>
              <a:t>Raymond Pettit, Executive Director</a:t>
            </a:r>
          </a:p>
          <a:p>
            <a:pPr algn="ctr"/>
            <a:r>
              <a:rPr lang="en-US" sz="1200" dirty="0">
                <a:solidFill>
                  <a:schemeClr val="tx2"/>
                </a:solidFill>
                <a:cs typeface="Gill Sans"/>
              </a:rPr>
              <a:t>Master of Science in Business Analytics</a:t>
            </a:r>
            <a:br>
              <a:rPr lang="en-US" sz="1200" dirty="0">
                <a:solidFill>
                  <a:schemeClr val="tx2"/>
                </a:solidFill>
                <a:cs typeface="Gill Sans"/>
              </a:rPr>
            </a:br>
            <a:r>
              <a:rPr lang="en-US" sz="1200" dirty="0">
                <a:solidFill>
                  <a:schemeClr val="tx2"/>
                </a:solidFill>
                <a:cs typeface="Gill Sans"/>
              </a:rPr>
              <a:t>Rady School of Management @ </a:t>
            </a:r>
            <a:r>
              <a:rPr lang="en-US" sz="1200" dirty="0" smtClean="0">
                <a:solidFill>
                  <a:schemeClr val="tx2"/>
                </a:solidFill>
                <a:cs typeface="Gill Sans"/>
              </a:rPr>
              <a:t>UCSD</a:t>
            </a:r>
            <a:endParaRPr lang="en-US" sz="1200" i="1" dirty="0"/>
          </a:p>
        </p:txBody>
      </p:sp>
    </p:spTree>
    <p:extLst>
      <p:ext uri="{BB962C8B-B14F-4D97-AF65-F5344CB8AC3E}">
        <p14:creationId xmlns:p14="http://schemas.microsoft.com/office/powerpoint/2010/main" val="294165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BD4566-0B94-4FB8-AA30-5AA235E39BFD}"/>
              </a:ext>
            </a:extLst>
          </p:cNvPr>
          <p:cNvSpPr>
            <a:spLocks noGrp="1"/>
          </p:cNvSpPr>
          <p:nvPr>
            <p:ph idx="1"/>
          </p:nvPr>
        </p:nvSpPr>
        <p:spPr>
          <a:xfrm>
            <a:off x="1371600" y="1279949"/>
            <a:ext cx="4047067" cy="4525963"/>
          </a:xfrm>
        </p:spPr>
        <p:txBody>
          <a:bodyPr>
            <a:normAutofit/>
          </a:bodyPr>
          <a:lstStyle/>
          <a:p>
            <a:r>
              <a:rPr lang="en-US" sz="2400" dirty="0"/>
              <a:t>Nike Example</a:t>
            </a:r>
          </a:p>
          <a:p>
            <a:r>
              <a:rPr lang="en-US" sz="2400" dirty="0"/>
              <a:t>Customer ‘journey’</a:t>
            </a:r>
          </a:p>
          <a:p>
            <a:r>
              <a:rPr lang="en-US" sz="2400" dirty="0"/>
              <a:t>Data Science ‘lens</a:t>
            </a:r>
            <a:r>
              <a:rPr lang="en-US" sz="2400" dirty="0" smtClean="0"/>
              <a:t>’</a:t>
            </a:r>
            <a:endParaRPr lang="en-US" sz="2400" dirty="0"/>
          </a:p>
        </p:txBody>
      </p:sp>
      <p:sp>
        <p:nvSpPr>
          <p:cNvPr id="3" name="Slide Number Placeholder 2">
            <a:extLst>
              <a:ext uri="{FF2B5EF4-FFF2-40B4-BE49-F238E27FC236}">
                <a16:creationId xmlns:a16="http://schemas.microsoft.com/office/drawing/2014/main" id="{E13D8A59-393E-4B7E-80E6-D82472A9398D}"/>
              </a:ext>
            </a:extLst>
          </p:cNvPr>
          <p:cNvSpPr>
            <a:spLocks noGrp="1"/>
          </p:cNvSpPr>
          <p:nvPr>
            <p:ph type="sldNum" sz="quarter" idx="12"/>
          </p:nvPr>
        </p:nvSpPr>
        <p:spPr/>
        <p:txBody>
          <a:bodyPr/>
          <a:lstStyle/>
          <a:p>
            <a:endParaRPr lang="en-US" dirty="0"/>
          </a:p>
        </p:txBody>
      </p:sp>
      <p:sp>
        <p:nvSpPr>
          <p:cNvPr id="4" name="Title 3">
            <a:extLst>
              <a:ext uri="{FF2B5EF4-FFF2-40B4-BE49-F238E27FC236}">
                <a16:creationId xmlns:a16="http://schemas.microsoft.com/office/drawing/2014/main" id="{2D02D180-9312-4D2C-ACCE-31DE47B8602F}"/>
              </a:ext>
            </a:extLst>
          </p:cNvPr>
          <p:cNvSpPr>
            <a:spLocks noGrp="1"/>
          </p:cNvSpPr>
          <p:nvPr>
            <p:ph type="title"/>
          </p:nvPr>
        </p:nvSpPr>
        <p:spPr>
          <a:xfrm>
            <a:off x="1219200" y="219273"/>
            <a:ext cx="10058400" cy="1096962"/>
          </a:xfrm>
        </p:spPr>
        <p:txBody>
          <a:bodyPr>
            <a:normAutofit/>
          </a:bodyPr>
          <a:lstStyle/>
          <a:p>
            <a:r>
              <a:rPr lang="en-US" sz="3733" dirty="0"/>
              <a:t>Knowing the customer vs. capturing patterns</a:t>
            </a:r>
          </a:p>
        </p:txBody>
      </p:sp>
      <p:pic>
        <p:nvPicPr>
          <p:cNvPr id="9" name="Picture 8">
            <a:extLst>
              <a:ext uri="{FF2B5EF4-FFF2-40B4-BE49-F238E27FC236}">
                <a16:creationId xmlns:a16="http://schemas.microsoft.com/office/drawing/2014/main" id="{3217B4B3-7DBF-45F2-8EC7-517D10E5E94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994400" y="1193800"/>
            <a:ext cx="5012267" cy="2819400"/>
          </a:xfrm>
          <a:prstGeom prst="rect">
            <a:avLst/>
          </a:prstGeom>
        </p:spPr>
      </p:pic>
      <p:pic>
        <p:nvPicPr>
          <p:cNvPr id="12" name="Picture 11">
            <a:extLst>
              <a:ext uri="{FF2B5EF4-FFF2-40B4-BE49-F238E27FC236}">
                <a16:creationId xmlns:a16="http://schemas.microsoft.com/office/drawing/2014/main" id="{34E64386-77F2-46AE-BF90-BFC2882EDAA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629400" y="4040605"/>
            <a:ext cx="3022600" cy="1999954"/>
          </a:xfrm>
          <a:prstGeom prst="rect">
            <a:avLst/>
          </a:prstGeom>
        </p:spPr>
      </p:pic>
      <p:sp>
        <p:nvSpPr>
          <p:cNvPr id="14" name="TextBox 13">
            <a:extLst>
              <a:ext uri="{FF2B5EF4-FFF2-40B4-BE49-F238E27FC236}">
                <a16:creationId xmlns:a16="http://schemas.microsoft.com/office/drawing/2014/main" id="{9B26A0AF-980D-4CD1-B94F-9497863F086B}"/>
              </a:ext>
            </a:extLst>
          </p:cNvPr>
          <p:cNvSpPr txBox="1"/>
          <p:nvPr/>
        </p:nvSpPr>
        <p:spPr>
          <a:xfrm>
            <a:off x="3048000" y="5531049"/>
            <a:ext cx="2673296"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1600" dirty="0"/>
              <a:t>What the data scientist ‘sees’:</a:t>
            </a:r>
          </a:p>
        </p:txBody>
      </p:sp>
      <p:sp>
        <p:nvSpPr>
          <p:cNvPr id="15" name="TextBox 14">
            <a:extLst>
              <a:ext uri="{FF2B5EF4-FFF2-40B4-BE49-F238E27FC236}">
                <a16:creationId xmlns:a16="http://schemas.microsoft.com/office/drawing/2014/main" id="{D4B804E3-3F2C-418C-B5F8-60D04DF46BE2}"/>
              </a:ext>
            </a:extLst>
          </p:cNvPr>
          <p:cNvSpPr txBox="1"/>
          <p:nvPr/>
        </p:nvSpPr>
        <p:spPr>
          <a:xfrm>
            <a:off x="3149600" y="3559644"/>
            <a:ext cx="2413000"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What the business ‘sees’:</a:t>
            </a:r>
          </a:p>
        </p:txBody>
      </p:sp>
      <p:cxnSp>
        <p:nvCxnSpPr>
          <p:cNvPr id="17" name="Straight Connector 16">
            <a:extLst>
              <a:ext uri="{FF2B5EF4-FFF2-40B4-BE49-F238E27FC236}">
                <a16:creationId xmlns:a16="http://schemas.microsoft.com/office/drawing/2014/main" id="{1E94A50C-8E2A-451C-B66E-A403AF129ED6}"/>
              </a:ext>
            </a:extLst>
          </p:cNvPr>
          <p:cNvCxnSpPr/>
          <p:nvPr/>
        </p:nvCxnSpPr>
        <p:spPr>
          <a:xfrm>
            <a:off x="3454400" y="4076891"/>
            <a:ext cx="79248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077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E04D-7093-49FA-BA32-17E339E121EC}"/>
              </a:ext>
            </a:extLst>
          </p:cNvPr>
          <p:cNvSpPr>
            <a:spLocks noGrp="1"/>
          </p:cNvSpPr>
          <p:nvPr>
            <p:ph type="title"/>
          </p:nvPr>
        </p:nvSpPr>
        <p:spPr>
          <a:xfrm>
            <a:off x="457450" y="132072"/>
            <a:ext cx="10438900" cy="1320800"/>
          </a:xfrm>
        </p:spPr>
        <p:txBody>
          <a:bodyPr>
            <a:normAutofit/>
          </a:bodyPr>
          <a:lstStyle/>
          <a:p>
            <a:r>
              <a:rPr lang="en-US" sz="3733" dirty="0"/>
              <a:t>“Analytics” Needs Substantial Support</a:t>
            </a:r>
          </a:p>
        </p:txBody>
      </p:sp>
      <p:pic>
        <p:nvPicPr>
          <p:cNvPr id="5" name="Picture 4">
            <a:extLst>
              <a:ext uri="{FF2B5EF4-FFF2-40B4-BE49-F238E27FC236}">
                <a16:creationId xmlns:a16="http://schemas.microsoft.com/office/drawing/2014/main" id="{54518F83-4CC7-4C04-A253-CEF8BE0A5720}"/>
              </a:ext>
            </a:extLst>
          </p:cNvPr>
          <p:cNvPicPr>
            <a:picLocks noChangeAspect="1"/>
          </p:cNvPicPr>
          <p:nvPr/>
        </p:nvPicPr>
        <p:blipFill>
          <a:blip r:embed="rId2"/>
          <a:stretch>
            <a:fillRect/>
          </a:stretch>
        </p:blipFill>
        <p:spPr>
          <a:xfrm>
            <a:off x="635500" y="1270001"/>
            <a:ext cx="7258051" cy="4652879"/>
          </a:xfrm>
          <a:prstGeom prst="rect">
            <a:avLst/>
          </a:prstGeom>
        </p:spPr>
      </p:pic>
      <p:sp>
        <p:nvSpPr>
          <p:cNvPr id="6" name="Rectangle 5">
            <a:extLst>
              <a:ext uri="{FF2B5EF4-FFF2-40B4-BE49-F238E27FC236}">
                <a16:creationId xmlns:a16="http://schemas.microsoft.com/office/drawing/2014/main" id="{2B3A0A0A-A844-46BE-94DB-70E84E82A4AA}"/>
              </a:ext>
            </a:extLst>
          </p:cNvPr>
          <p:cNvSpPr/>
          <p:nvPr/>
        </p:nvSpPr>
        <p:spPr>
          <a:xfrm>
            <a:off x="1219200" y="6166736"/>
            <a:ext cx="8915400" cy="235898"/>
          </a:xfrm>
          <a:prstGeom prst="rect">
            <a:avLst/>
          </a:prstGeom>
        </p:spPr>
        <p:txBody>
          <a:bodyPr wrap="square">
            <a:spAutoFit/>
          </a:bodyPr>
          <a:lstStyle/>
          <a:p>
            <a:r>
              <a:rPr lang="en-US" sz="933" dirty="0">
                <a:latin typeface="Calibri" panose="020F0502020204030204" pitchFamily="34" charset="0"/>
                <a:cs typeface="Calibri" panose="020F0502020204030204" pitchFamily="34" charset="0"/>
              </a:rPr>
              <a:t>https://</a:t>
            </a:r>
            <a:r>
              <a:rPr lang="en-US" sz="933" dirty="0" err="1">
                <a:latin typeface="Calibri" panose="020F0502020204030204" pitchFamily="34" charset="0"/>
                <a:cs typeface="Calibri" panose="020F0502020204030204" pitchFamily="34" charset="0"/>
              </a:rPr>
              <a:t>hackernoon.com</a:t>
            </a:r>
            <a:r>
              <a:rPr lang="en-US" sz="933" dirty="0">
                <a:latin typeface="Calibri" panose="020F0502020204030204" pitchFamily="34" charset="0"/>
                <a:cs typeface="Calibri" panose="020F0502020204030204" pitchFamily="34" charset="0"/>
              </a:rPr>
              <a:t>/the-ai-hierarchy-of-needs-18f111fcc007</a:t>
            </a:r>
          </a:p>
        </p:txBody>
      </p:sp>
      <p:sp>
        <p:nvSpPr>
          <p:cNvPr id="3" name="Rectangle 2">
            <a:extLst>
              <a:ext uri="{FF2B5EF4-FFF2-40B4-BE49-F238E27FC236}">
                <a16:creationId xmlns:a16="http://schemas.microsoft.com/office/drawing/2014/main" id="{18BAEBA1-B83F-43CF-93EF-E23A250FC1EE}"/>
              </a:ext>
            </a:extLst>
          </p:cNvPr>
          <p:cNvSpPr/>
          <p:nvPr/>
        </p:nvSpPr>
        <p:spPr>
          <a:xfrm>
            <a:off x="635501" y="1498600"/>
            <a:ext cx="4139700" cy="70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Arrow: Up 6">
            <a:extLst>
              <a:ext uri="{FF2B5EF4-FFF2-40B4-BE49-F238E27FC236}">
                <a16:creationId xmlns:a16="http://schemas.microsoft.com/office/drawing/2014/main" id="{9478E53D-B8D8-4A89-A5E0-89615397BF0E}"/>
              </a:ext>
            </a:extLst>
          </p:cNvPr>
          <p:cNvSpPr/>
          <p:nvPr/>
        </p:nvSpPr>
        <p:spPr>
          <a:xfrm>
            <a:off x="7416800" y="1574800"/>
            <a:ext cx="1320800" cy="4089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92F6CDEC-AD01-4AA7-A8CF-9BB4F2809789}"/>
              </a:ext>
            </a:extLst>
          </p:cNvPr>
          <p:cNvSpPr txBox="1"/>
          <p:nvPr/>
        </p:nvSpPr>
        <p:spPr>
          <a:xfrm>
            <a:off x="8440117" y="3110306"/>
            <a:ext cx="3447083" cy="1077026"/>
          </a:xfrm>
          <a:prstGeom prst="rect">
            <a:avLst/>
          </a:prstGeom>
          <a:noFill/>
        </p:spPr>
        <p:txBody>
          <a:bodyPr wrap="square" rtlCol="0">
            <a:spAutoFit/>
          </a:bodyPr>
          <a:lstStyle/>
          <a:p>
            <a:r>
              <a:rPr lang="en-US" sz="2133" dirty="0">
                <a:latin typeface="Calibri" panose="020F0502020204030204" pitchFamily="34" charset="0"/>
                <a:cs typeface="Calibri" panose="020F0502020204030204" pitchFamily="34" charset="0"/>
              </a:rPr>
              <a:t>Business Analytics needs a substantial data support platform</a:t>
            </a:r>
          </a:p>
        </p:txBody>
      </p:sp>
    </p:spTree>
    <p:extLst>
      <p:ext uri="{BB962C8B-B14F-4D97-AF65-F5344CB8AC3E}">
        <p14:creationId xmlns:p14="http://schemas.microsoft.com/office/powerpoint/2010/main" val="16138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xfrm>
            <a:off x="304800" y="177800"/>
            <a:ext cx="8940800" cy="981075"/>
          </a:xfrm>
          <a:ln/>
        </p:spPr>
        <p:txBody>
          <a:bodyPr>
            <a:noAutofit/>
          </a:bodyPr>
          <a:lstStyle/>
          <a:p>
            <a:r>
              <a:rPr lang="en-US" altLang="x-none" sz="3200" dirty="0"/>
              <a:t>What Business Analytics </a:t>
            </a:r>
            <a:r>
              <a:rPr lang="en-US" altLang="x-none" sz="3200" dirty="0" smtClean="0"/>
              <a:t>(MSBA) Focuses </a:t>
            </a:r>
            <a:r>
              <a:rPr lang="en-US" altLang="x-none" sz="3200" dirty="0"/>
              <a:t>on</a:t>
            </a:r>
          </a:p>
        </p:txBody>
      </p:sp>
      <p:grpSp>
        <p:nvGrpSpPr>
          <p:cNvPr id="23" name="Group 22">
            <a:extLst>
              <a:ext uri="{FF2B5EF4-FFF2-40B4-BE49-F238E27FC236}">
                <a16:creationId xmlns:a16="http://schemas.microsoft.com/office/drawing/2014/main" id="{7F89DA02-EECE-43B5-B565-7AFD32EF490A}"/>
              </a:ext>
            </a:extLst>
          </p:cNvPr>
          <p:cNvGrpSpPr/>
          <p:nvPr/>
        </p:nvGrpSpPr>
        <p:grpSpPr>
          <a:xfrm>
            <a:off x="413310" y="949299"/>
            <a:ext cx="11365380" cy="4959403"/>
            <a:chOff x="152400" y="345445"/>
            <a:chExt cx="8524035" cy="3719552"/>
          </a:xfrm>
        </p:grpSpPr>
        <p:grpSp>
          <p:nvGrpSpPr>
            <p:cNvPr id="2" name="Group 1">
              <a:extLst>
                <a:ext uri="{FF2B5EF4-FFF2-40B4-BE49-F238E27FC236}">
                  <a16:creationId xmlns:a16="http://schemas.microsoft.com/office/drawing/2014/main" id="{4155FE23-5C6E-41AA-84CE-92B2EB1A08E3}"/>
                </a:ext>
              </a:extLst>
            </p:cNvPr>
            <p:cNvGrpSpPr/>
            <p:nvPr/>
          </p:nvGrpSpPr>
          <p:grpSpPr>
            <a:xfrm>
              <a:off x="152400" y="345445"/>
              <a:ext cx="8524035" cy="3659857"/>
              <a:chOff x="285751" y="269846"/>
              <a:chExt cx="8524035" cy="3659857"/>
            </a:xfrm>
          </p:grpSpPr>
          <p:sp>
            <p:nvSpPr>
              <p:cNvPr id="5" name="Chevron 4">
                <a:extLst>
                  <a:ext uri="{FF2B5EF4-FFF2-40B4-BE49-F238E27FC236}">
                    <a16:creationId xmlns:a16="http://schemas.microsoft.com/office/drawing/2014/main" id="{86D04DB6-0FD3-ED4D-91E0-7056B913D1FA}"/>
                  </a:ext>
                </a:extLst>
              </p:cNvPr>
              <p:cNvSpPr/>
              <p:nvPr/>
            </p:nvSpPr>
            <p:spPr bwMode="auto">
              <a:xfrm>
                <a:off x="285751" y="278647"/>
                <a:ext cx="2223248" cy="3651056"/>
              </a:xfrm>
              <a:prstGeom prst="chevron">
                <a:avLst>
                  <a:gd name="adj" fmla="val 9527"/>
                </a:avLst>
              </a:prstGeom>
              <a:solidFill>
                <a:schemeClr val="accent1">
                  <a:lumMod val="40000"/>
                  <a:lumOff val="60000"/>
                </a:schemeClr>
              </a:solidFill>
              <a:ln w="12700" cap="flat" cmpd="sng" algn="ctr">
                <a:solidFill>
                  <a:srgbClr val="000000"/>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ctr" defTabSz="685783" fontAlgn="base">
                  <a:spcBef>
                    <a:spcPct val="0"/>
                  </a:spcBef>
                  <a:spcAft>
                    <a:spcPct val="0"/>
                  </a:spcAft>
                </a:pPr>
                <a:endParaRPr lang="en-US" sz="165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r>
                  <a:rPr lang="en-US" sz="1651" b="1" dirty="0">
                    <a:latin typeface="Calibri" panose="020F0502020204030204" pitchFamily="34" charset="0"/>
                    <a:ea typeface="Heiti SC Medium" charset="-122"/>
                    <a:cs typeface="Calibri" panose="020F0502020204030204" pitchFamily="34" charset="0"/>
                    <a:sym typeface="Myriad Pro Semibold" charset="0"/>
                  </a:rPr>
                  <a:t>DESCRIPTIVE </a:t>
                </a:r>
                <a:br>
                  <a:rPr lang="en-US" sz="1651" b="1" dirty="0">
                    <a:latin typeface="Calibri" panose="020F0502020204030204" pitchFamily="34" charset="0"/>
                    <a:ea typeface="Heiti SC Medium" charset="-122"/>
                    <a:cs typeface="Calibri" panose="020F0502020204030204" pitchFamily="34" charset="0"/>
                    <a:sym typeface="Myriad Pro Semibold" charset="0"/>
                  </a:rPr>
                </a:br>
                <a:r>
                  <a:rPr lang="en-US" sz="1400" b="1" dirty="0">
                    <a:latin typeface="Calibri" panose="020F0502020204030204" pitchFamily="34" charset="0"/>
                    <a:ea typeface="Heiti SC Medium" charset="-122"/>
                    <a:cs typeface="Calibri" panose="020F0502020204030204" pitchFamily="34" charset="0"/>
                    <a:sym typeface="Myriad Pro Semibold" charset="0"/>
                  </a:rPr>
                  <a:t>ANALYTICS</a:t>
                </a: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651" dirty="0">
                    <a:latin typeface="Calibri" panose="020F0502020204030204" pitchFamily="34" charset="0"/>
                    <a:ea typeface="Heiti SC Medium" charset="-122"/>
                    <a:cs typeface="Calibri" panose="020F0502020204030204" pitchFamily="34" charset="0"/>
                    <a:sym typeface="Myriad Pro Semibold" charset="0"/>
                  </a:rPr>
                  <a:t>Learning about your data and your environment</a:t>
                </a: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351" b="1" dirty="0">
                    <a:latin typeface="Calibri" panose="020F0502020204030204" pitchFamily="34" charset="0"/>
                    <a:cs typeface="Calibri" panose="020F0502020204030204" pitchFamily="34" charset="0"/>
                  </a:rPr>
                  <a:t>Tools</a:t>
                </a:r>
                <a:r>
                  <a:rPr lang="en-US" sz="1351" dirty="0">
                    <a:latin typeface="Calibri" panose="020F0502020204030204" pitchFamily="34" charset="0"/>
                    <a:cs typeface="Calibri" panose="020F0502020204030204" pitchFamily="34" charset="0"/>
                  </a:rPr>
                  <a:t>: </a:t>
                </a:r>
                <a:r>
                  <a:rPr lang="en-US" sz="1651" dirty="0">
                    <a:latin typeface="Calibri" panose="020F0502020204030204" pitchFamily="34" charset="0"/>
                    <a:ea typeface="Heiti SC Medium" charset="-122"/>
                    <a:cs typeface="Calibri" panose="020F0502020204030204" pitchFamily="34" charset="0"/>
                    <a:sym typeface="Myriad Pro Semibold" charset="0"/>
                  </a:rPr>
                  <a:t>Calculate summary statistics and plot your data</a:t>
                </a:r>
              </a:p>
            </p:txBody>
          </p:sp>
          <p:sp>
            <p:nvSpPr>
              <p:cNvPr id="10" name="Chevron 9">
                <a:extLst>
                  <a:ext uri="{FF2B5EF4-FFF2-40B4-BE49-F238E27FC236}">
                    <a16:creationId xmlns:a16="http://schemas.microsoft.com/office/drawing/2014/main" id="{9CC6821E-38F6-D647-9187-B1C573206910}"/>
                  </a:ext>
                </a:extLst>
              </p:cNvPr>
              <p:cNvSpPr/>
              <p:nvPr/>
            </p:nvSpPr>
            <p:spPr bwMode="auto">
              <a:xfrm>
                <a:off x="2386013" y="271503"/>
                <a:ext cx="2223248" cy="3651056"/>
              </a:xfrm>
              <a:prstGeom prst="chevron">
                <a:avLst>
                  <a:gd name="adj" fmla="val 9527"/>
                </a:avLst>
              </a:prstGeom>
              <a:solidFill>
                <a:schemeClr val="accent2">
                  <a:lumMod val="60000"/>
                  <a:lumOff val="40000"/>
                </a:schemeClr>
              </a:solidFill>
              <a:ln w="12700" cap="flat" cmpd="sng" algn="ctr">
                <a:solidFill>
                  <a:srgbClr val="000000"/>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ctr" defTabSz="685783" fontAlgn="base">
                  <a:spcBef>
                    <a:spcPct val="0"/>
                  </a:spcBef>
                  <a:spcAft>
                    <a:spcPct val="0"/>
                  </a:spcAft>
                </a:pPr>
                <a:endParaRPr lang="en-US" sz="165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r>
                  <a:rPr lang="en-US" sz="1651" b="1" dirty="0">
                    <a:latin typeface="Calibri" panose="020F0502020204030204" pitchFamily="34" charset="0"/>
                    <a:ea typeface="Heiti SC Medium" charset="-122"/>
                    <a:cs typeface="Calibri" panose="020F0502020204030204" pitchFamily="34" charset="0"/>
                    <a:sym typeface="Myriad Pro Semibold" charset="0"/>
                  </a:rPr>
                  <a:t>PREDICTIVE</a:t>
                </a:r>
              </a:p>
              <a:p>
                <a:pPr algn="ctr" defTabSz="685783" fontAlgn="base">
                  <a:spcBef>
                    <a:spcPct val="0"/>
                  </a:spcBef>
                  <a:spcAft>
                    <a:spcPct val="0"/>
                  </a:spcAft>
                </a:pPr>
                <a:r>
                  <a:rPr lang="en-US" sz="1351" b="1" dirty="0">
                    <a:latin typeface="Calibri" panose="020F0502020204030204" pitchFamily="34" charset="0"/>
                    <a:cs typeface="Calibri" panose="020F0502020204030204" pitchFamily="34" charset="0"/>
                  </a:rPr>
                  <a:t>ANALYTICS</a:t>
                </a:r>
                <a:endParaRPr lang="en-US" sz="1651" b="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651" dirty="0">
                    <a:latin typeface="Calibri" panose="020F0502020204030204" pitchFamily="34" charset="0"/>
                    <a:ea typeface="Heiti SC Medium" charset="-122"/>
                    <a:cs typeface="Calibri" panose="020F0502020204030204" pitchFamily="34" charset="0"/>
                    <a:sym typeface="Myriad Pro Semibold" charset="0"/>
                  </a:rPr>
                  <a:t>Predicting the future</a:t>
                </a: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651" dirty="0">
                    <a:latin typeface="Calibri" panose="020F0502020204030204" pitchFamily="34" charset="0"/>
                    <a:ea typeface="Heiti SC Medium" charset="-122"/>
                    <a:cs typeface="Calibri" panose="020F0502020204030204" pitchFamily="34" charset="0"/>
                    <a:sym typeface="Myriad Pro Semibold" charset="0"/>
                  </a:rPr>
                  <a:t>Use models and data you already have to generate “information” you don’t</a:t>
                </a: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651" b="1" dirty="0">
                    <a:latin typeface="Calibri" panose="020F0502020204030204" pitchFamily="34" charset="0"/>
                    <a:ea typeface="Heiti SC Medium" charset="-122"/>
                    <a:cs typeface="Calibri" panose="020F0502020204030204" pitchFamily="34" charset="0"/>
                    <a:sym typeface="Myriad Pro Semibold" charset="0"/>
                  </a:rPr>
                  <a:t>Tools</a:t>
                </a:r>
                <a:r>
                  <a:rPr lang="en-US" sz="1651" dirty="0">
                    <a:latin typeface="Calibri" panose="020F0502020204030204" pitchFamily="34" charset="0"/>
                    <a:ea typeface="Heiti SC Medium" charset="-122"/>
                    <a:cs typeface="Calibri" panose="020F0502020204030204" pitchFamily="34" charset="0"/>
                    <a:sym typeface="Myriad Pro Semibold" charset="0"/>
                  </a:rPr>
                  <a:t>: Regression, Decision Trees, Neural Networks</a:t>
                </a:r>
              </a:p>
            </p:txBody>
          </p:sp>
          <p:sp>
            <p:nvSpPr>
              <p:cNvPr id="11" name="Chevron 10">
                <a:extLst>
                  <a:ext uri="{FF2B5EF4-FFF2-40B4-BE49-F238E27FC236}">
                    <a16:creationId xmlns:a16="http://schemas.microsoft.com/office/drawing/2014/main" id="{3ED0555D-351B-A44A-B9CB-9F883B7E271A}"/>
                  </a:ext>
                </a:extLst>
              </p:cNvPr>
              <p:cNvSpPr/>
              <p:nvPr/>
            </p:nvSpPr>
            <p:spPr bwMode="auto">
              <a:xfrm>
                <a:off x="4499021" y="269846"/>
                <a:ext cx="2223248" cy="3651056"/>
              </a:xfrm>
              <a:prstGeom prst="chevron">
                <a:avLst>
                  <a:gd name="adj" fmla="val 9527"/>
                </a:avLst>
              </a:prstGeom>
              <a:solidFill>
                <a:schemeClr val="accent3">
                  <a:lumMod val="60000"/>
                  <a:lumOff val="40000"/>
                </a:schemeClr>
              </a:solidFill>
              <a:ln w="12700" cap="flat" cmpd="sng" algn="ctr">
                <a:solidFill>
                  <a:srgbClr val="000000"/>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ctr" defTabSz="685783" fontAlgn="base">
                  <a:spcBef>
                    <a:spcPct val="0"/>
                  </a:spcBef>
                  <a:spcAft>
                    <a:spcPct val="0"/>
                  </a:spcAft>
                </a:pPr>
                <a:endParaRPr lang="en-US" sz="165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r>
                  <a:rPr lang="en-US" sz="1651" b="1" dirty="0">
                    <a:latin typeface="Calibri" panose="020F0502020204030204" pitchFamily="34" charset="0"/>
                    <a:ea typeface="Heiti SC Medium" charset="-122"/>
                    <a:cs typeface="Calibri" panose="020F0502020204030204" pitchFamily="34" charset="0"/>
                    <a:sym typeface="Myriad Pro Semibold" charset="0"/>
                  </a:rPr>
                  <a:t>PRESCRIPTIVE</a:t>
                </a:r>
              </a:p>
              <a:p>
                <a:pPr algn="ctr" defTabSz="685783" fontAlgn="base">
                  <a:spcBef>
                    <a:spcPct val="0"/>
                  </a:spcBef>
                  <a:spcAft>
                    <a:spcPct val="0"/>
                  </a:spcAft>
                </a:pPr>
                <a:r>
                  <a:rPr lang="en-US" sz="1351" b="1" dirty="0">
                    <a:latin typeface="Calibri" panose="020F0502020204030204" pitchFamily="34" charset="0"/>
                    <a:cs typeface="Calibri" panose="020F0502020204030204" pitchFamily="34" charset="0"/>
                  </a:rPr>
                  <a:t>ANALYTICS</a:t>
                </a:r>
                <a:endParaRPr lang="en-US" sz="1651" b="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651" dirty="0">
                    <a:latin typeface="Calibri" panose="020F0502020204030204" pitchFamily="34" charset="0"/>
                    <a:ea typeface="Heiti SC Medium" charset="-122"/>
                    <a:cs typeface="Calibri" panose="020F0502020204030204" pitchFamily="34" charset="0"/>
                    <a:sym typeface="Myriad Pro Semibold" charset="0"/>
                  </a:rPr>
                  <a:t>What should you do?</a:t>
                </a:r>
              </a:p>
              <a:p>
                <a:pPr algn="ctr" defTabSz="685783" fontAlgn="base">
                  <a:spcBef>
                    <a:spcPct val="0"/>
                  </a:spcBef>
                  <a:spcAft>
                    <a:spcPct val="0"/>
                  </a:spcAft>
                </a:pPr>
                <a:endParaRPr lang="en-US" sz="1351"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333" dirty="0">
                    <a:latin typeface="Calibri" panose="020F0502020204030204" pitchFamily="34" charset="0"/>
                    <a:ea typeface="Heiti SC Medium" charset="-122"/>
                    <a:cs typeface="Calibri" panose="020F0502020204030204" pitchFamily="34" charset="0"/>
                    <a:sym typeface="Myriad Pro Semibold" charset="0"/>
                  </a:rPr>
                  <a:t>Use input fro</a:t>
                </a:r>
                <a:r>
                  <a:rPr lang="en-US" sz="1333" dirty="0">
                    <a:latin typeface="Calibri" panose="020F0502020204030204" pitchFamily="34" charset="0"/>
                    <a:cs typeface="Calibri" panose="020F0502020204030204" pitchFamily="34" charset="0"/>
                  </a:rPr>
                  <a:t>m previous steps to generate recommendations and help a human make a decision</a:t>
                </a:r>
              </a:p>
              <a:p>
                <a:pPr algn="ctr" defTabSz="685783" fontAlgn="base">
                  <a:spcBef>
                    <a:spcPct val="0"/>
                  </a:spcBef>
                  <a:spcAft>
                    <a:spcPct val="0"/>
                  </a:spcAft>
                </a:pPr>
                <a:endParaRPr lang="en-US" sz="1651"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r>
                  <a:rPr lang="en-US" sz="1651" b="1" dirty="0">
                    <a:latin typeface="Calibri" panose="020F0502020204030204" pitchFamily="34" charset="0"/>
                    <a:ea typeface="Heiti SC Medium" charset="-122"/>
                    <a:cs typeface="Calibri" panose="020F0502020204030204" pitchFamily="34" charset="0"/>
                    <a:sym typeface="Myriad Pro Semibold" charset="0"/>
                  </a:rPr>
                  <a:t>Tools</a:t>
                </a:r>
                <a:r>
                  <a:rPr lang="en-US" sz="1651" dirty="0">
                    <a:latin typeface="Calibri" panose="020F0502020204030204" pitchFamily="34" charset="0"/>
                    <a:ea typeface="Heiti SC Medium" charset="-122"/>
                    <a:cs typeface="Calibri" panose="020F0502020204030204" pitchFamily="34" charset="0"/>
                    <a:sym typeface="Myriad Pro Semibold" charset="0"/>
                  </a:rPr>
                  <a:t>: Simulation, Decision rules, Optimization</a:t>
                </a:r>
              </a:p>
            </p:txBody>
          </p:sp>
          <p:sp>
            <p:nvSpPr>
              <p:cNvPr id="12" name="Chevron 11">
                <a:extLst>
                  <a:ext uri="{FF2B5EF4-FFF2-40B4-BE49-F238E27FC236}">
                    <a16:creationId xmlns:a16="http://schemas.microsoft.com/office/drawing/2014/main" id="{9E57D0E1-21B3-314E-A03C-6CBD51550F72}"/>
                  </a:ext>
                </a:extLst>
              </p:cNvPr>
              <p:cNvSpPr/>
              <p:nvPr/>
            </p:nvSpPr>
            <p:spPr bwMode="auto">
              <a:xfrm>
                <a:off x="6586538" y="271503"/>
                <a:ext cx="2223248" cy="3651056"/>
              </a:xfrm>
              <a:prstGeom prst="chevron">
                <a:avLst>
                  <a:gd name="adj" fmla="val 9527"/>
                </a:avLst>
              </a:prstGeom>
              <a:solidFill>
                <a:schemeClr val="accent4">
                  <a:lumMod val="60000"/>
                  <a:lumOff val="40000"/>
                </a:schemeClr>
              </a:solidFill>
              <a:ln w="12700" cap="flat" cmpd="sng" algn="ctr">
                <a:solidFill>
                  <a:srgbClr val="000000"/>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ctr" defTabSz="685783" fontAlgn="base">
                  <a:spcBef>
                    <a:spcPct val="0"/>
                  </a:spcBef>
                  <a:spcAft>
                    <a:spcPct val="0"/>
                  </a:spcAft>
                </a:pPr>
                <a:endParaRPr lang="en-US" sz="1333" dirty="0">
                  <a:latin typeface="Calibri" panose="020F0502020204030204" pitchFamily="34" charset="0"/>
                  <a:ea typeface="Heiti SC Medium" charset="-122"/>
                  <a:cs typeface="Calibri" panose="020F0502020204030204" pitchFamily="34" charset="0"/>
                  <a:sym typeface="Myriad Pro Semibold" charset="0"/>
                </a:endParaRPr>
              </a:p>
              <a:p>
                <a:pPr algn="ctr" defTabSz="685783" fontAlgn="base">
                  <a:spcBef>
                    <a:spcPct val="0"/>
                  </a:spcBef>
                  <a:spcAft>
                    <a:spcPct val="0"/>
                  </a:spcAft>
                </a:pPr>
                <a:r>
                  <a:rPr lang="en-US" sz="1600" b="1" dirty="0">
                    <a:latin typeface="Calibri" panose="020F0502020204030204" pitchFamily="34" charset="0"/>
                    <a:ea typeface="Heiti SC Medium" charset="-122"/>
                    <a:cs typeface="Calibri" panose="020F0502020204030204" pitchFamily="34" charset="0"/>
                    <a:sym typeface="Myriad Pro Semibold" charset="0"/>
                  </a:rPr>
                  <a:t>ARTIFICIAL INTELLIGENCE</a:t>
                </a:r>
              </a:p>
              <a:p>
                <a:pPr algn="ctr" defTabSz="685783" fontAlgn="base">
                  <a:spcBef>
                    <a:spcPct val="0"/>
                  </a:spcBef>
                  <a:spcAft>
                    <a:spcPct val="0"/>
                  </a:spcAft>
                </a:pPr>
                <a:r>
                  <a:rPr lang="en-US" sz="1333" b="1" dirty="0">
                    <a:latin typeface="Calibri" panose="020F0502020204030204" pitchFamily="34" charset="0"/>
                    <a:ea typeface="Heiti SC Medium" charset="-122"/>
                    <a:cs typeface="Calibri" panose="020F0502020204030204" pitchFamily="34" charset="0"/>
                    <a:sym typeface="Myriad Pro Semibold" charset="0"/>
                  </a:rPr>
                  <a:t>DYNAMIC PRESCRIPTIVE</a:t>
                </a:r>
                <a:br>
                  <a:rPr lang="en-US" sz="1333" b="1" dirty="0">
                    <a:latin typeface="Calibri" panose="020F0502020204030204" pitchFamily="34" charset="0"/>
                    <a:ea typeface="Heiti SC Medium" charset="-122"/>
                    <a:cs typeface="Calibri" panose="020F0502020204030204" pitchFamily="34" charset="0"/>
                    <a:sym typeface="Myriad Pro Semibold" charset="0"/>
                  </a:rPr>
                </a:br>
                <a:r>
                  <a:rPr lang="en-US" sz="1333" b="1" dirty="0">
                    <a:latin typeface="Calibri" panose="020F0502020204030204" pitchFamily="34" charset="0"/>
                    <a:ea typeface="Heiti SC Medium" charset="-122"/>
                    <a:cs typeface="Calibri" panose="020F0502020204030204" pitchFamily="34" charset="0"/>
                    <a:sym typeface="Myriad Pro Semibold" charset="0"/>
                  </a:rPr>
                  <a:t>ANALYTICS</a:t>
                </a:r>
              </a:p>
              <a:p>
                <a:pPr algn="ctr" defTabSz="685783" fontAlgn="base">
                  <a:spcBef>
                    <a:spcPct val="0"/>
                  </a:spcBef>
                  <a:spcAft>
                    <a:spcPct val="0"/>
                  </a:spcAft>
                </a:pPr>
                <a:endParaRPr lang="en-US" sz="1333" dirty="0">
                  <a:latin typeface="Calibri" panose="020F0502020204030204" pitchFamily="34" charset="0"/>
                  <a:cs typeface="Calibri" panose="020F0502020204030204" pitchFamily="34" charset="0"/>
                </a:endParaRPr>
              </a:p>
              <a:p>
                <a:pPr algn="ctr" defTabSz="685783" fontAlgn="base">
                  <a:spcBef>
                    <a:spcPct val="0"/>
                  </a:spcBef>
                  <a:spcAft>
                    <a:spcPct val="0"/>
                  </a:spcAft>
                </a:pPr>
                <a:r>
                  <a:rPr lang="en-US" sz="1333" dirty="0">
                    <a:latin typeface="Calibri" panose="020F0502020204030204" pitchFamily="34" charset="0"/>
                    <a:ea typeface="Heiti SC Medium" charset="-122"/>
                    <a:cs typeface="Calibri" panose="020F0502020204030204" pitchFamily="34" charset="0"/>
                    <a:sym typeface="Myriad Pro Semibold" charset="0"/>
                  </a:rPr>
                  <a:t>A closed loop system where new data is collected and processed to update predictions and prescriptions. If the context is sufficiently constrained and the decision model sufficiently rich the human can be removed from the loop.</a:t>
                </a:r>
              </a:p>
            </p:txBody>
          </p:sp>
        </p:grpSp>
        <p:pic>
          <p:nvPicPr>
            <p:cNvPr id="4" name="Picture 3">
              <a:extLst>
                <a:ext uri="{FF2B5EF4-FFF2-40B4-BE49-F238E27FC236}">
                  <a16:creationId xmlns:a16="http://schemas.microsoft.com/office/drawing/2014/main" id="{4BBC19EF-BA9C-4751-9CDE-85F99ACA54C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660601" y="3094238"/>
              <a:ext cx="1212911" cy="826769"/>
            </a:xfrm>
            <a:prstGeom prst="rect">
              <a:avLst/>
            </a:prstGeom>
          </p:spPr>
        </p:pic>
        <p:pic>
          <p:nvPicPr>
            <p:cNvPr id="13" name="Picture 12">
              <a:extLst>
                <a:ext uri="{FF2B5EF4-FFF2-40B4-BE49-F238E27FC236}">
                  <a16:creationId xmlns:a16="http://schemas.microsoft.com/office/drawing/2014/main" id="{1E1C0782-BDC6-429D-AA33-78344F14822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582137" y="3002555"/>
              <a:ext cx="1062442" cy="1062442"/>
            </a:xfrm>
            <a:prstGeom prst="rect">
              <a:avLst/>
            </a:prstGeom>
          </p:spPr>
        </p:pic>
        <p:pic>
          <p:nvPicPr>
            <p:cNvPr id="18" name="Picture 17">
              <a:extLst>
                <a:ext uri="{FF2B5EF4-FFF2-40B4-BE49-F238E27FC236}">
                  <a16:creationId xmlns:a16="http://schemas.microsoft.com/office/drawing/2014/main" id="{08D4D910-1521-40DF-A9B5-D097E4A48F6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6930524" y="3197082"/>
              <a:ext cx="1180676" cy="620316"/>
            </a:xfrm>
            <a:prstGeom prst="rect">
              <a:avLst/>
            </a:prstGeom>
          </p:spPr>
        </p:pic>
        <p:pic>
          <p:nvPicPr>
            <p:cNvPr id="21" name="Picture 20">
              <a:extLst>
                <a:ext uri="{FF2B5EF4-FFF2-40B4-BE49-F238E27FC236}">
                  <a16:creationId xmlns:a16="http://schemas.microsoft.com/office/drawing/2014/main" id="{60A1D875-EC5C-4B65-99C6-9AF273E73355}"/>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4997430" y="2850689"/>
              <a:ext cx="1037820" cy="1037820"/>
            </a:xfrm>
            <a:prstGeom prst="rect">
              <a:avLst/>
            </a:prstGeom>
          </p:spPr>
        </p:pic>
      </p:grpSp>
    </p:spTree>
    <p:extLst>
      <p:ext uri="{BB962C8B-B14F-4D97-AF65-F5344CB8AC3E}">
        <p14:creationId xmlns:p14="http://schemas.microsoft.com/office/powerpoint/2010/main" val="262015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p:txBody>
          <a:bodyPr>
            <a:normAutofit/>
          </a:bodyPr>
          <a:lstStyle/>
          <a:p>
            <a:r>
              <a:rPr lang="en-US" dirty="0"/>
              <a:t>"A scholarship for the UCSD/Rady MSBA program in the amount of $30,000 will be awarded to each member of the winning team </a:t>
            </a:r>
            <a:r>
              <a:rPr lang="en-US" dirty="0" smtClean="0"/>
              <a:t>in </a:t>
            </a:r>
            <a:r>
              <a:rPr lang="en-US" dirty="0"/>
              <a:t>the </a:t>
            </a:r>
            <a:r>
              <a:rPr lang="en-US" dirty="0" err="1"/>
              <a:t>DataHacks</a:t>
            </a:r>
            <a:r>
              <a:rPr lang="en-US" dirty="0"/>
              <a:t> 2020 Business Track </a:t>
            </a:r>
            <a:r>
              <a:rPr lang="en-US" dirty="0" smtClean="0"/>
              <a:t>Contest*.</a:t>
            </a:r>
            <a:r>
              <a:rPr lang="en-US" dirty="0"/>
              <a:t> </a:t>
            </a:r>
            <a:endParaRPr lang="en-US" dirty="0" smtClean="0"/>
          </a:p>
          <a:p>
            <a:r>
              <a:rPr lang="en-US" dirty="0" smtClean="0"/>
              <a:t>The </a:t>
            </a:r>
            <a:r>
              <a:rPr lang="en-US" dirty="0"/>
              <a:t>prize is contingent on successful completion of UCSD Graduate applications and admittance policies and requirements.  </a:t>
            </a:r>
          </a:p>
          <a:p>
            <a:endParaRPr lang="en-US" dirty="0"/>
          </a:p>
        </p:txBody>
      </p:sp>
      <p:sp>
        <p:nvSpPr>
          <p:cNvPr id="3" name="Rectangle 3"/>
          <p:cNvSpPr txBox="1">
            <a:spLocks noChangeArrowheads="1"/>
          </p:cNvSpPr>
          <p:nvPr/>
        </p:nvSpPr>
        <p:spPr>
          <a:xfrm>
            <a:off x="1219200" y="314326"/>
            <a:ext cx="8940800" cy="981075"/>
          </a:xfrm>
          <a:prstGeom prst="rect">
            <a:avLst/>
          </a:prstGeom>
          <a:ln/>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x-none" sz="3600" dirty="0" smtClean="0"/>
              <a:t>Rady MSBA Prize Award</a:t>
            </a:r>
            <a:endParaRPr lang="en-US" altLang="x-none" sz="3600" dirty="0"/>
          </a:p>
        </p:txBody>
      </p:sp>
      <p:sp>
        <p:nvSpPr>
          <p:cNvPr id="4" name="Rectangle 3"/>
          <p:cNvSpPr/>
          <p:nvPr/>
        </p:nvSpPr>
        <p:spPr>
          <a:xfrm>
            <a:off x="1600200" y="6096000"/>
            <a:ext cx="6705600" cy="400110"/>
          </a:xfrm>
          <a:prstGeom prst="rect">
            <a:avLst/>
          </a:prstGeom>
        </p:spPr>
        <p:txBody>
          <a:bodyPr wrap="square">
            <a:spAutoFit/>
          </a:bodyPr>
          <a:lstStyle/>
          <a:p>
            <a:r>
              <a:rPr lang="en-US" sz="1000" dirty="0" smtClean="0"/>
              <a:t>Note: This </a:t>
            </a:r>
            <a:r>
              <a:rPr lang="en-US" sz="1000" dirty="0"/>
              <a:t>prize has no cash value other than a fellowship to defray the annual tuition cost of the UCSD/Rady MSBA program. The prize is eligible to be redeemed either the fall after the student graduates or the next fall after that</a:t>
            </a:r>
          </a:p>
        </p:txBody>
      </p:sp>
      <p:sp>
        <p:nvSpPr>
          <p:cNvPr id="5" name="Rectangle 4"/>
          <p:cNvSpPr/>
          <p:nvPr/>
        </p:nvSpPr>
        <p:spPr>
          <a:xfrm>
            <a:off x="1597572" y="5715000"/>
            <a:ext cx="1843774" cy="261610"/>
          </a:xfrm>
          <a:prstGeom prst="rect">
            <a:avLst/>
          </a:prstGeom>
        </p:spPr>
        <p:txBody>
          <a:bodyPr wrap="none">
            <a:spAutoFit/>
          </a:bodyPr>
          <a:lstStyle/>
          <a:p>
            <a:r>
              <a:rPr lang="en-US" sz="1100" dirty="0" smtClean="0"/>
              <a:t>*maximum </a:t>
            </a:r>
            <a:r>
              <a:rPr lang="en-US" sz="1100" dirty="0"/>
              <a:t>of three </a:t>
            </a:r>
            <a:r>
              <a:rPr lang="en-US" sz="1100" dirty="0" smtClean="0"/>
              <a:t>students</a:t>
            </a:r>
            <a:endParaRPr lang="en-US" sz="1100" dirty="0"/>
          </a:p>
        </p:txBody>
      </p:sp>
    </p:spTree>
    <p:extLst>
      <p:ext uri="{BB962C8B-B14F-4D97-AF65-F5344CB8AC3E}">
        <p14:creationId xmlns:p14="http://schemas.microsoft.com/office/powerpoint/2010/main" val="331157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p:txBody>
          <a:bodyPr/>
          <a:lstStyle/>
          <a:p>
            <a:r>
              <a:rPr lang="en-US" dirty="0" smtClean="0"/>
              <a:t>Deadlines: Apr 1 (International) – June 1, 2020</a:t>
            </a:r>
          </a:p>
          <a:p>
            <a:r>
              <a:rPr lang="en-US" dirty="0" smtClean="0"/>
              <a:t>Applications reviewed on a rolling basis</a:t>
            </a:r>
          </a:p>
          <a:p>
            <a:r>
              <a:rPr lang="en-US" dirty="0" smtClean="0"/>
              <a:t>Contact: Rady School Graduate Admissions Office: 858.534.0864 or </a:t>
            </a:r>
            <a:r>
              <a:rPr lang="en-US" dirty="0" smtClean="0">
                <a:hlinkClick r:id="rId2"/>
              </a:rPr>
              <a:t>radygradadmissions@ucsd.edu</a:t>
            </a:r>
            <a:r>
              <a:rPr lang="en-US" dirty="0" smtClean="0"/>
              <a:t> </a:t>
            </a:r>
          </a:p>
          <a:p>
            <a:r>
              <a:rPr lang="en-US" dirty="0" smtClean="0"/>
              <a:t>Apply directly online at rady.ucsd.edu/</a:t>
            </a:r>
            <a:r>
              <a:rPr lang="en-US" dirty="0" err="1" smtClean="0"/>
              <a:t>msba</a:t>
            </a:r>
            <a:endParaRPr lang="en-US" dirty="0" smtClean="0"/>
          </a:p>
          <a:p>
            <a:r>
              <a:rPr lang="en-US" dirty="0" smtClean="0"/>
              <a:t>UCSD graduates receive an immediate $10,000 reduction in program costs.</a:t>
            </a:r>
            <a:endParaRPr lang="en-US" dirty="0"/>
          </a:p>
        </p:txBody>
      </p:sp>
      <p:sp>
        <p:nvSpPr>
          <p:cNvPr id="3" name="Rectangle 3"/>
          <p:cNvSpPr txBox="1">
            <a:spLocks noChangeArrowheads="1"/>
          </p:cNvSpPr>
          <p:nvPr/>
        </p:nvSpPr>
        <p:spPr>
          <a:xfrm>
            <a:off x="1219200" y="314326"/>
            <a:ext cx="8940800" cy="981075"/>
          </a:xfrm>
          <a:prstGeom prst="rect">
            <a:avLst/>
          </a:prstGeom>
          <a:ln/>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x-none" sz="3600" dirty="0" smtClean="0"/>
              <a:t>Applying for the MSBA Program</a:t>
            </a:r>
            <a:endParaRPr lang="en-US" altLang="x-none" sz="3600" dirty="0"/>
          </a:p>
        </p:txBody>
      </p:sp>
    </p:spTree>
    <p:extLst>
      <p:ext uri="{BB962C8B-B14F-4D97-AF65-F5344CB8AC3E}">
        <p14:creationId xmlns:p14="http://schemas.microsoft.com/office/powerpoint/2010/main" val="74074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E3AECB-B48A-487B-8F6F-59E9D6DCF6D1}"/>
              </a:ext>
            </a:extLst>
          </p:cNvPr>
          <p:cNvSpPr>
            <a:spLocks noGrp="1"/>
          </p:cNvSpPr>
          <p:nvPr>
            <p:ph idx="1"/>
          </p:nvPr>
        </p:nvSpPr>
        <p:spPr>
          <a:xfrm>
            <a:off x="1447800" y="1295400"/>
            <a:ext cx="10058400" cy="4191000"/>
          </a:xfrm>
        </p:spPr>
        <p:txBody>
          <a:bodyPr>
            <a:normAutofit/>
          </a:bodyPr>
          <a:lstStyle/>
          <a:p>
            <a:r>
              <a:rPr lang="en-US" dirty="0"/>
              <a:t>Data and analytics are </a:t>
            </a:r>
            <a:r>
              <a:rPr lang="en-US" dirty="0" smtClean="0"/>
              <a:t>everywhere in business </a:t>
            </a:r>
            <a:endParaRPr lang="en-US" dirty="0"/>
          </a:p>
          <a:p>
            <a:r>
              <a:rPr lang="en-US" dirty="0" err="1" smtClean="0"/>
              <a:t>Rady’s</a:t>
            </a:r>
            <a:r>
              <a:rPr lang="en-US" dirty="0" smtClean="0"/>
              <a:t> MSBA program is preparing the next generation of data scientists trained in applied business solutions and insight generation</a:t>
            </a:r>
          </a:p>
          <a:p>
            <a:r>
              <a:rPr lang="en-US" dirty="0" smtClean="0"/>
              <a:t>Rady MSBA is here to offer a significant scholarship to the winning team in today’s business track competition</a:t>
            </a:r>
            <a:endParaRPr lang="en-US" dirty="0"/>
          </a:p>
        </p:txBody>
      </p:sp>
      <p:sp>
        <p:nvSpPr>
          <p:cNvPr id="3" name="Slide Number Placeholder 2">
            <a:extLst>
              <a:ext uri="{FF2B5EF4-FFF2-40B4-BE49-F238E27FC236}">
                <a16:creationId xmlns:a16="http://schemas.microsoft.com/office/drawing/2014/main" id="{3C3B8D56-0C33-4397-8D79-AA27E350C8F1}"/>
              </a:ext>
            </a:extLst>
          </p:cNvPr>
          <p:cNvSpPr>
            <a:spLocks noGrp="1"/>
          </p:cNvSpPr>
          <p:nvPr>
            <p:ph type="sldNum" sz="quarter" idx="12"/>
          </p:nvPr>
        </p:nvSpPr>
        <p:spPr/>
        <p:txBody>
          <a:bodyPr/>
          <a:lstStyle/>
          <a:p>
            <a:endParaRPr lang="en-US" dirty="0"/>
          </a:p>
        </p:txBody>
      </p:sp>
      <p:sp>
        <p:nvSpPr>
          <p:cNvPr id="4" name="Title 3">
            <a:extLst>
              <a:ext uri="{FF2B5EF4-FFF2-40B4-BE49-F238E27FC236}">
                <a16:creationId xmlns:a16="http://schemas.microsoft.com/office/drawing/2014/main" id="{24F0CEE1-7938-4505-847C-0ADE9E06DF45}"/>
              </a:ext>
            </a:extLst>
          </p:cNvPr>
          <p:cNvSpPr>
            <a:spLocks noGrp="1"/>
          </p:cNvSpPr>
          <p:nvPr>
            <p:ph type="title"/>
          </p:nvPr>
        </p:nvSpPr>
        <p:spPr>
          <a:xfrm>
            <a:off x="1219200" y="228600"/>
            <a:ext cx="10058400" cy="1096962"/>
          </a:xfrm>
        </p:spPr>
        <p:txBody>
          <a:bodyPr>
            <a:normAutofit fontScale="90000"/>
          </a:bodyPr>
          <a:lstStyle/>
          <a:p>
            <a:r>
              <a:rPr lang="en-US" dirty="0" smtClean="0">
                <a:effectLst/>
              </a:rPr>
              <a:t>The RADY MSBA </a:t>
            </a:r>
            <a:r>
              <a:rPr lang="en-US" u="sng" dirty="0" smtClean="0">
                <a:effectLst/>
              </a:rPr>
              <a:t>is</a:t>
            </a:r>
            <a:r>
              <a:rPr lang="en-US" dirty="0" smtClean="0">
                <a:effectLst/>
              </a:rPr>
              <a:t> Dat</a:t>
            </a:r>
            <a:r>
              <a:rPr lang="en-US" dirty="0" smtClean="0"/>
              <a:t>a Science for Business</a:t>
            </a:r>
            <a:endParaRPr lang="en-US" dirty="0">
              <a:effectLst/>
            </a:endParaRPr>
          </a:p>
        </p:txBody>
      </p:sp>
    </p:spTree>
    <p:extLst>
      <p:ext uri="{BB962C8B-B14F-4D97-AF65-F5344CB8AC3E}">
        <p14:creationId xmlns:p14="http://schemas.microsoft.com/office/powerpoint/2010/main" val="1572321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Line 1"/>
          <p:cNvSpPr>
            <a:spLocks noChangeShapeType="1"/>
          </p:cNvSpPr>
          <p:nvPr/>
        </p:nvSpPr>
        <p:spPr bwMode="auto">
          <a:xfrm>
            <a:off x="609600" y="1000125"/>
            <a:ext cx="10982325"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14339" name="Rectangle 3"/>
          <p:cNvSpPr>
            <a:spLocks noGrp="1" noChangeArrowheads="1"/>
          </p:cNvSpPr>
          <p:nvPr>
            <p:ph type="title"/>
          </p:nvPr>
        </p:nvSpPr>
        <p:spPr>
          <a:xfrm>
            <a:off x="609600" y="9525"/>
            <a:ext cx="11049000" cy="981075"/>
          </a:xfrm>
          <a:ln/>
        </p:spPr>
        <p:txBody>
          <a:bodyPr/>
          <a:lstStyle/>
          <a:p>
            <a:r>
              <a:rPr lang="en-US" altLang="x-none" dirty="0"/>
              <a:t>The “information explosion”</a:t>
            </a:r>
          </a:p>
        </p:txBody>
      </p:sp>
      <p:sp>
        <p:nvSpPr>
          <p:cNvPr id="14341" name="Rectangle 5"/>
          <p:cNvSpPr>
            <a:spLocks/>
          </p:cNvSpPr>
          <p:nvPr/>
        </p:nvSpPr>
        <p:spPr bwMode="auto">
          <a:xfrm>
            <a:off x="381000" y="5951893"/>
            <a:ext cx="6305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42900" bIns="0" anchor="b"/>
          <a:lstStyle>
            <a:lvl1pPr algn="l">
              <a:defRPr sz="1200">
                <a:solidFill>
                  <a:schemeClr val="tx1"/>
                </a:solidFill>
                <a:latin typeface="Myriad Pro Semibold" charset="0"/>
              </a:defRPr>
            </a:lvl1pPr>
            <a:lvl2pPr algn="l">
              <a:defRPr sz="1200">
                <a:solidFill>
                  <a:schemeClr val="tx1"/>
                </a:solidFill>
                <a:latin typeface="Myriad Pro Semibold" charset="0"/>
              </a:defRPr>
            </a:lvl2pPr>
            <a:lvl3pPr algn="l">
              <a:defRPr sz="1200">
                <a:solidFill>
                  <a:schemeClr val="tx1"/>
                </a:solidFill>
                <a:latin typeface="Myriad Pro Semibold" charset="0"/>
              </a:defRPr>
            </a:lvl3pPr>
            <a:lvl4pPr algn="l">
              <a:defRPr sz="1200">
                <a:solidFill>
                  <a:schemeClr val="tx1"/>
                </a:solidFill>
                <a:latin typeface="Myriad Pro Semibold" charset="0"/>
              </a:defRPr>
            </a:lvl4pPr>
            <a:lvl5pPr algn="l">
              <a:defRPr sz="1200">
                <a:solidFill>
                  <a:schemeClr val="tx1"/>
                </a:solidFill>
                <a:latin typeface="Myriad Pro Semibold" charset="0"/>
              </a:defRPr>
            </a:lvl5pPr>
            <a:lvl6pPr fontAlgn="base">
              <a:spcBef>
                <a:spcPct val="0"/>
              </a:spcBef>
              <a:spcAft>
                <a:spcPct val="0"/>
              </a:spcAft>
              <a:defRPr sz="1200">
                <a:solidFill>
                  <a:schemeClr val="tx1"/>
                </a:solidFill>
                <a:latin typeface="Myriad Pro Semibold" charset="0"/>
              </a:defRPr>
            </a:lvl6pPr>
            <a:lvl7pPr fontAlgn="base">
              <a:spcBef>
                <a:spcPct val="0"/>
              </a:spcBef>
              <a:spcAft>
                <a:spcPct val="0"/>
              </a:spcAft>
              <a:defRPr sz="1200">
                <a:solidFill>
                  <a:schemeClr val="tx1"/>
                </a:solidFill>
                <a:latin typeface="Myriad Pro Semibold" charset="0"/>
              </a:defRPr>
            </a:lvl7pPr>
            <a:lvl8pPr fontAlgn="base">
              <a:spcBef>
                <a:spcPct val="0"/>
              </a:spcBef>
              <a:spcAft>
                <a:spcPct val="0"/>
              </a:spcAft>
              <a:defRPr sz="1200">
                <a:solidFill>
                  <a:schemeClr val="tx1"/>
                </a:solidFill>
                <a:latin typeface="Myriad Pro Semibold" charset="0"/>
              </a:defRPr>
            </a:lvl8pPr>
            <a:lvl9pPr fontAlgn="base">
              <a:spcBef>
                <a:spcPct val="0"/>
              </a:spcBef>
              <a:spcAft>
                <a:spcPct val="0"/>
              </a:spcAft>
              <a:defRPr sz="1200">
                <a:solidFill>
                  <a:schemeClr val="tx1"/>
                </a:solidFill>
                <a:latin typeface="Myriad Pro Semibold" charset="0"/>
              </a:defRPr>
            </a:lvl9pPr>
          </a:lstStyle>
          <a:p>
            <a:pPr algn="ctr"/>
            <a:r>
              <a:rPr lang="en-US" altLang="x-none" sz="1100" dirty="0">
                <a:latin typeface="+mn-lt"/>
                <a:ea typeface="Verdana" charset="0"/>
                <a:cs typeface="Verdana" charset="0"/>
                <a:sym typeface="Verdana" charset="0"/>
              </a:rPr>
              <a:t>The Chief Analytics Officer (CAO) Forum Global Roundtable</a:t>
            </a:r>
          </a:p>
          <a:p>
            <a:pPr algn="ctr"/>
            <a:endParaRPr lang="en-US" altLang="x-none" sz="1100" dirty="0">
              <a:latin typeface="+mn-lt"/>
              <a:ea typeface="Myriad Pro Semibold" charset="0"/>
              <a:cs typeface="Myriad Pro Semibold" charset="0"/>
            </a:endParaRPr>
          </a:p>
        </p:txBody>
      </p:sp>
      <p:sp>
        <p:nvSpPr>
          <p:cNvPr id="2" name="Rectangle 1"/>
          <p:cNvSpPr/>
          <p:nvPr/>
        </p:nvSpPr>
        <p:spPr>
          <a:xfrm>
            <a:off x="1352550" y="1200150"/>
            <a:ext cx="9658350" cy="4593565"/>
          </a:xfrm>
          <a:prstGeom prst="rect">
            <a:avLst/>
          </a:prstGeom>
        </p:spPr>
        <p:txBody>
          <a:bodyPr wrap="square">
            <a:spAutoFit/>
          </a:bodyPr>
          <a:lstStyle/>
          <a:p>
            <a:pPr algn="l"/>
            <a:r>
              <a:rPr lang="en-US" sz="2250" dirty="0"/>
              <a:t>There is no question, the importance of data analytics is on the rise – and it will only grow in relevance as tools and technology that collect data become more ubiquitous and mind-bogglingly sophisticated. Consider these facts: </a:t>
            </a:r>
          </a:p>
          <a:p>
            <a:pPr algn="l"/>
            <a:endParaRPr lang="en-US" sz="2250" dirty="0"/>
          </a:p>
          <a:p>
            <a:pPr marL="257175" indent="-257175">
              <a:buFont typeface="Arial" charset="0"/>
              <a:buChar char="•"/>
            </a:pPr>
            <a:r>
              <a:rPr lang="en-US" sz="2250" dirty="0"/>
              <a:t>The data volumes are exploding, </a:t>
            </a:r>
            <a:r>
              <a:rPr lang="en-US" sz="2250" b="1" dirty="0"/>
              <a:t>more data has been created in the past two years than in the entire previous history of the human race</a:t>
            </a:r>
          </a:p>
          <a:p>
            <a:pPr marL="257175" indent="-257175">
              <a:buFont typeface="Arial" charset="0"/>
              <a:buChar char="•"/>
            </a:pPr>
            <a:r>
              <a:rPr lang="en-US" sz="2250" dirty="0"/>
              <a:t>Data is growing faster than ever before and by the year 2020, about </a:t>
            </a:r>
            <a:r>
              <a:rPr lang="en-US" sz="2250" b="1" dirty="0"/>
              <a:t>1.7 megabytes of new information will be created every second for every human being on the planet</a:t>
            </a:r>
            <a:r>
              <a:rPr lang="en-US" sz="2250" dirty="0"/>
              <a:t>. </a:t>
            </a:r>
          </a:p>
          <a:p>
            <a:pPr marL="257175" indent="-257175">
              <a:buFont typeface="Arial" charset="0"/>
              <a:buChar char="•"/>
            </a:pPr>
            <a:r>
              <a:rPr lang="en-US" sz="2250" dirty="0"/>
              <a:t>By 2020, we will have over 6.1 billion smartphone users globally (which in turn, will produce even more data)</a:t>
            </a:r>
          </a:p>
          <a:p>
            <a:pPr marL="257175" indent="-257175">
              <a:buFont typeface="Arial" charset="0"/>
              <a:buChar char="•"/>
            </a:pPr>
            <a:r>
              <a:rPr lang="en-US" sz="2250" dirty="0"/>
              <a:t>And here’s the kicker: at the moment </a:t>
            </a:r>
            <a:r>
              <a:rPr lang="en-US" sz="2250" b="1" dirty="0"/>
              <a:t>less than 0.5% of all data is ever analyzed and used</a:t>
            </a:r>
          </a:p>
        </p:txBody>
      </p:sp>
      <p:sp>
        <p:nvSpPr>
          <p:cNvPr id="3" name="Rectangle 2"/>
          <p:cNvSpPr/>
          <p:nvPr/>
        </p:nvSpPr>
        <p:spPr>
          <a:xfrm>
            <a:off x="1600200" y="6343650"/>
            <a:ext cx="10382250" cy="246221"/>
          </a:xfrm>
          <a:prstGeom prst="rect">
            <a:avLst/>
          </a:prstGeom>
        </p:spPr>
        <p:txBody>
          <a:bodyPr wrap="square">
            <a:spAutoFit/>
          </a:bodyPr>
          <a:lstStyle/>
          <a:p>
            <a:r>
              <a:rPr lang="en-US" sz="1000" dirty="0"/>
              <a:t>https://</a:t>
            </a:r>
            <a:r>
              <a:rPr lang="en-US" sz="1000" dirty="0" err="1"/>
              <a:t>coriniumintelligence.com</a:t>
            </a:r>
            <a:r>
              <a:rPr lang="en-US" sz="1000" dirty="0"/>
              <a:t>/</a:t>
            </a:r>
            <a:r>
              <a:rPr lang="en-US" sz="1000" dirty="0" err="1"/>
              <a:t>wp</a:t>
            </a:r>
            <a:r>
              <a:rPr lang="en-US" sz="1000" dirty="0"/>
              <a:t>-content/uploads/2016/11/CAO-Roundtable-</a:t>
            </a:r>
            <a:r>
              <a:rPr lang="en-US" sz="1000" dirty="0" err="1"/>
              <a:t>Corinium</a:t>
            </a:r>
            <a:r>
              <a:rPr lang="en-US" sz="1000" dirty="0"/>
              <a:t>-</a:t>
            </a:r>
            <a:r>
              <a:rPr lang="en-US" sz="1000" dirty="0" err="1"/>
              <a:t>final.pdf</a:t>
            </a:r>
            <a:endParaRPr lang="en-US" sz="1000" dirty="0"/>
          </a:p>
        </p:txBody>
      </p:sp>
    </p:spTree>
    <p:extLst>
      <p:ext uri="{BB962C8B-B14F-4D97-AF65-F5344CB8AC3E}">
        <p14:creationId xmlns:p14="http://schemas.microsoft.com/office/powerpoint/2010/main" val="2453360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Line 1"/>
          <p:cNvSpPr>
            <a:spLocks noChangeShapeType="1"/>
          </p:cNvSpPr>
          <p:nvPr/>
        </p:nvSpPr>
        <p:spPr bwMode="auto">
          <a:xfrm>
            <a:off x="609600" y="1000125"/>
            <a:ext cx="10982325"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16386" name="Rectangle 2"/>
          <p:cNvSpPr>
            <a:spLocks noGrp="1" noChangeArrowheads="1"/>
          </p:cNvSpPr>
          <p:nvPr>
            <p:ph type="title"/>
          </p:nvPr>
        </p:nvSpPr>
        <p:spPr>
          <a:xfrm>
            <a:off x="609600" y="9525"/>
            <a:ext cx="11049000" cy="981075"/>
          </a:xfrm>
          <a:ln/>
        </p:spPr>
        <p:txBody>
          <a:bodyPr>
            <a:noAutofit/>
          </a:bodyPr>
          <a:lstStyle/>
          <a:p>
            <a:r>
              <a:rPr lang="en-US" altLang="x-none" sz="3600" dirty="0"/>
              <a:t>Companies </a:t>
            </a:r>
            <a:r>
              <a:rPr lang="en-US" altLang="x-none" sz="3600" dirty="0" smtClean="0"/>
              <a:t>know more </a:t>
            </a:r>
            <a:r>
              <a:rPr lang="en-US" altLang="x-none" sz="3600" dirty="0"/>
              <a:t>about their customers than ever before</a:t>
            </a:r>
          </a:p>
        </p:txBody>
      </p:sp>
      <p:sp>
        <p:nvSpPr>
          <p:cNvPr id="16387" name="Rectangle 3"/>
          <p:cNvSpPr>
            <a:spLocks noGrp="1" noChangeArrowheads="1"/>
          </p:cNvSpPr>
          <p:nvPr>
            <p:ph type="body" idx="1"/>
          </p:nvPr>
        </p:nvSpPr>
        <p:spPr>
          <a:xfrm>
            <a:off x="1447800" y="2209800"/>
            <a:ext cx="4057650" cy="3209925"/>
          </a:xfrm>
          <a:ln/>
        </p:spPr>
        <p:txBody>
          <a:bodyPr>
            <a:noAutofit/>
          </a:bodyPr>
          <a:lstStyle/>
          <a:p>
            <a:r>
              <a:rPr lang="en-US" altLang="x-none" sz="2600" dirty="0"/>
              <a:t>Credit card transactions</a:t>
            </a:r>
          </a:p>
          <a:p>
            <a:r>
              <a:rPr lang="en-US" altLang="x-none" sz="2600" dirty="0"/>
              <a:t>Travel (e.g., TSA)</a:t>
            </a:r>
          </a:p>
          <a:p>
            <a:r>
              <a:rPr lang="en-US" altLang="x-none" sz="2600" dirty="0"/>
              <a:t>Online purchases</a:t>
            </a:r>
          </a:p>
          <a:p>
            <a:r>
              <a:rPr lang="en-US" altLang="x-none" sz="2600" dirty="0"/>
              <a:t>Web surfing</a:t>
            </a:r>
          </a:p>
          <a:p>
            <a:r>
              <a:rPr lang="en-US" altLang="x-none" sz="2600" dirty="0"/>
              <a:t>Audio/video streaming</a:t>
            </a:r>
          </a:p>
          <a:p>
            <a:r>
              <a:rPr lang="en-US" altLang="x-none" sz="2600" dirty="0">
                <a:ea typeface="Myriad Pro" charset="0"/>
                <a:cs typeface="Myriad Pro" charset="0"/>
              </a:rPr>
              <a:t>Reactions to mail/e-mail offers</a:t>
            </a:r>
          </a:p>
        </p:txBody>
      </p:sp>
      <p:sp>
        <p:nvSpPr>
          <p:cNvPr id="16388" name="Rectangle 4"/>
          <p:cNvSpPr>
            <a:spLocks/>
          </p:cNvSpPr>
          <p:nvPr/>
        </p:nvSpPr>
        <p:spPr bwMode="auto">
          <a:xfrm>
            <a:off x="1123951" y="1596852"/>
            <a:ext cx="50708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lvl1pPr algn="l">
              <a:defRPr sz="1200">
                <a:solidFill>
                  <a:schemeClr val="tx1"/>
                </a:solidFill>
                <a:latin typeface="Myriad Pro Semibold" charset="0"/>
              </a:defRPr>
            </a:lvl1pPr>
            <a:lvl2pPr algn="l">
              <a:defRPr sz="1200">
                <a:solidFill>
                  <a:schemeClr val="tx1"/>
                </a:solidFill>
                <a:latin typeface="Myriad Pro Semibold" charset="0"/>
              </a:defRPr>
            </a:lvl2pPr>
            <a:lvl3pPr algn="l">
              <a:defRPr sz="1200">
                <a:solidFill>
                  <a:schemeClr val="tx1"/>
                </a:solidFill>
                <a:latin typeface="Myriad Pro Semibold" charset="0"/>
              </a:defRPr>
            </a:lvl3pPr>
            <a:lvl4pPr algn="l">
              <a:defRPr sz="1200">
                <a:solidFill>
                  <a:schemeClr val="tx1"/>
                </a:solidFill>
                <a:latin typeface="Myriad Pro Semibold" charset="0"/>
              </a:defRPr>
            </a:lvl4pPr>
            <a:lvl5pPr algn="l">
              <a:defRPr sz="1200">
                <a:solidFill>
                  <a:schemeClr val="tx1"/>
                </a:solidFill>
                <a:latin typeface="Myriad Pro Semibold" charset="0"/>
              </a:defRPr>
            </a:lvl5pPr>
            <a:lvl6pPr fontAlgn="base">
              <a:spcBef>
                <a:spcPct val="0"/>
              </a:spcBef>
              <a:spcAft>
                <a:spcPct val="0"/>
              </a:spcAft>
              <a:defRPr sz="1200">
                <a:solidFill>
                  <a:schemeClr val="tx1"/>
                </a:solidFill>
                <a:latin typeface="Myriad Pro Semibold" charset="0"/>
              </a:defRPr>
            </a:lvl6pPr>
            <a:lvl7pPr fontAlgn="base">
              <a:spcBef>
                <a:spcPct val="0"/>
              </a:spcBef>
              <a:spcAft>
                <a:spcPct val="0"/>
              </a:spcAft>
              <a:defRPr sz="1200">
                <a:solidFill>
                  <a:schemeClr val="tx1"/>
                </a:solidFill>
                <a:latin typeface="Myriad Pro Semibold" charset="0"/>
              </a:defRPr>
            </a:lvl7pPr>
            <a:lvl8pPr fontAlgn="base">
              <a:spcBef>
                <a:spcPct val="0"/>
              </a:spcBef>
              <a:spcAft>
                <a:spcPct val="0"/>
              </a:spcAft>
              <a:defRPr sz="1200">
                <a:solidFill>
                  <a:schemeClr val="tx1"/>
                </a:solidFill>
                <a:latin typeface="Myriad Pro Semibold" charset="0"/>
              </a:defRPr>
            </a:lvl8pPr>
            <a:lvl9pPr fontAlgn="base">
              <a:spcBef>
                <a:spcPct val="0"/>
              </a:spcBef>
              <a:spcAft>
                <a:spcPct val="0"/>
              </a:spcAft>
              <a:defRPr sz="1200">
                <a:solidFill>
                  <a:schemeClr val="tx1"/>
                </a:solidFill>
                <a:latin typeface="Myriad Pro Semibold" charset="0"/>
              </a:defRPr>
            </a:lvl9pPr>
          </a:lstStyle>
          <a:p>
            <a:r>
              <a:rPr lang="en-US" altLang="x-none" sz="2250" dirty="0">
                <a:solidFill>
                  <a:srgbClr val="000080"/>
                </a:solidFill>
                <a:ea typeface="Myriad Pro Semibold" charset="0"/>
                <a:cs typeface="Myriad Pro Semibold" charset="0"/>
              </a:rPr>
              <a:t>THE INFORMATION TRAIL WE LEAVE</a:t>
            </a:r>
          </a:p>
        </p:txBody>
      </p:sp>
      <p:sp>
        <p:nvSpPr>
          <p:cNvPr id="16389" name="Rectangle 5"/>
          <p:cNvSpPr>
            <a:spLocks/>
          </p:cNvSpPr>
          <p:nvPr/>
        </p:nvSpPr>
        <p:spPr bwMode="auto">
          <a:xfrm>
            <a:off x="6067425" y="2448613"/>
            <a:ext cx="5524500" cy="339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lvl1pPr algn="l">
              <a:defRPr sz="1200">
                <a:solidFill>
                  <a:schemeClr val="tx1"/>
                </a:solidFill>
                <a:latin typeface="Myriad Pro Semibold" charset="0"/>
              </a:defRPr>
            </a:lvl1pPr>
            <a:lvl2pPr algn="l">
              <a:defRPr sz="1200">
                <a:solidFill>
                  <a:schemeClr val="tx1"/>
                </a:solidFill>
                <a:latin typeface="Myriad Pro Semibold" charset="0"/>
              </a:defRPr>
            </a:lvl2pPr>
            <a:lvl3pPr algn="l">
              <a:defRPr sz="1200">
                <a:solidFill>
                  <a:schemeClr val="tx1"/>
                </a:solidFill>
                <a:latin typeface="Myriad Pro Semibold" charset="0"/>
              </a:defRPr>
            </a:lvl3pPr>
            <a:lvl4pPr algn="l">
              <a:defRPr sz="1200">
                <a:solidFill>
                  <a:schemeClr val="tx1"/>
                </a:solidFill>
                <a:latin typeface="Myriad Pro Semibold" charset="0"/>
              </a:defRPr>
            </a:lvl4pPr>
            <a:lvl5pPr algn="l">
              <a:defRPr sz="1200">
                <a:solidFill>
                  <a:schemeClr val="tx1"/>
                </a:solidFill>
                <a:latin typeface="Myriad Pro Semibold" charset="0"/>
              </a:defRPr>
            </a:lvl5pPr>
            <a:lvl6pPr fontAlgn="base">
              <a:spcBef>
                <a:spcPct val="0"/>
              </a:spcBef>
              <a:spcAft>
                <a:spcPct val="0"/>
              </a:spcAft>
              <a:defRPr sz="1200">
                <a:solidFill>
                  <a:schemeClr val="tx1"/>
                </a:solidFill>
                <a:latin typeface="Myriad Pro Semibold" charset="0"/>
              </a:defRPr>
            </a:lvl6pPr>
            <a:lvl7pPr fontAlgn="base">
              <a:spcBef>
                <a:spcPct val="0"/>
              </a:spcBef>
              <a:spcAft>
                <a:spcPct val="0"/>
              </a:spcAft>
              <a:defRPr sz="1200">
                <a:solidFill>
                  <a:schemeClr val="tx1"/>
                </a:solidFill>
                <a:latin typeface="Myriad Pro Semibold" charset="0"/>
              </a:defRPr>
            </a:lvl7pPr>
            <a:lvl8pPr fontAlgn="base">
              <a:spcBef>
                <a:spcPct val="0"/>
              </a:spcBef>
              <a:spcAft>
                <a:spcPct val="0"/>
              </a:spcAft>
              <a:defRPr sz="1200">
                <a:solidFill>
                  <a:schemeClr val="tx1"/>
                </a:solidFill>
                <a:latin typeface="Myriad Pro Semibold" charset="0"/>
              </a:defRPr>
            </a:lvl8pPr>
            <a:lvl9pPr fontAlgn="base">
              <a:spcBef>
                <a:spcPct val="0"/>
              </a:spcBef>
              <a:spcAft>
                <a:spcPct val="0"/>
              </a:spcAft>
              <a:defRPr sz="1200">
                <a:solidFill>
                  <a:schemeClr val="tx1"/>
                </a:solidFill>
                <a:latin typeface="Myriad Pro Semibold" charset="0"/>
              </a:defRPr>
            </a:lvl9pPr>
          </a:lstStyle>
          <a:p>
            <a:pPr marL="342900" indent="-342900">
              <a:spcBef>
                <a:spcPts val="1575"/>
              </a:spcBef>
              <a:buFont typeface="Arial" panose="020B0604020202020204" pitchFamily="34" charset="0"/>
              <a:buChar char="•"/>
            </a:pPr>
            <a:r>
              <a:rPr lang="en-US" altLang="x-none" sz="2400" dirty="0" smtClean="0">
                <a:latin typeface="+mn-lt"/>
                <a:ea typeface="Myriad Pro" charset="0"/>
                <a:cs typeface="Myriad Pro" charset="0"/>
                <a:sym typeface="Myriad Pro" charset="0"/>
              </a:rPr>
              <a:t>Customer </a:t>
            </a:r>
            <a:r>
              <a:rPr lang="en-US" altLang="x-none" sz="2400" dirty="0">
                <a:latin typeface="+mn-lt"/>
                <a:ea typeface="Myriad Pro" charset="0"/>
                <a:cs typeface="Myriad Pro" charset="0"/>
                <a:sym typeface="Myriad Pro" charset="0"/>
              </a:rPr>
              <a:t>support calls</a:t>
            </a:r>
          </a:p>
          <a:p>
            <a:pPr marL="342900" indent="-342900">
              <a:spcBef>
                <a:spcPts val="1575"/>
              </a:spcBef>
              <a:buFont typeface="Arial" panose="020B0604020202020204" pitchFamily="34" charset="0"/>
              <a:buChar char="•"/>
              <a:tabLst>
                <a:tab pos="207169" algn="l"/>
              </a:tabLst>
            </a:pPr>
            <a:r>
              <a:rPr lang="en-US" altLang="x-none" sz="2400" dirty="0" smtClean="0">
                <a:latin typeface="+mn-lt"/>
                <a:ea typeface="Myriad Pro" charset="0"/>
                <a:cs typeface="Myriad Pro" charset="0"/>
                <a:sym typeface="Myriad Pro" charset="0"/>
              </a:rPr>
              <a:t>Self-provided </a:t>
            </a:r>
            <a:r>
              <a:rPr lang="en-US" altLang="x-none" sz="2400" dirty="0">
                <a:latin typeface="+mn-lt"/>
                <a:ea typeface="Myriad Pro" charset="0"/>
                <a:cs typeface="Myriad Pro" charset="0"/>
                <a:sym typeface="Myriad Pro" charset="0"/>
              </a:rPr>
              <a:t>information on preferences,</a:t>
            </a:r>
            <a:br>
              <a:rPr lang="en-US" altLang="x-none" sz="2400" dirty="0">
                <a:latin typeface="+mn-lt"/>
                <a:ea typeface="Myriad Pro" charset="0"/>
                <a:cs typeface="Myriad Pro" charset="0"/>
                <a:sym typeface="Myriad Pro" charset="0"/>
              </a:rPr>
            </a:br>
            <a:r>
              <a:rPr lang="en-US" altLang="x-none" sz="2400" dirty="0">
                <a:latin typeface="+mn-lt"/>
                <a:ea typeface="Myriad Pro" charset="0"/>
                <a:cs typeface="Myriad Pro" charset="0"/>
                <a:sym typeface="Myriad Pro" charset="0"/>
              </a:rPr>
              <a:t>	income, demographics</a:t>
            </a:r>
          </a:p>
          <a:p>
            <a:pPr marL="342900" indent="-342900">
              <a:spcBef>
                <a:spcPts val="1575"/>
              </a:spcBef>
              <a:buFont typeface="Arial" panose="020B0604020202020204" pitchFamily="34" charset="0"/>
              <a:buChar char="•"/>
            </a:pPr>
            <a:r>
              <a:rPr lang="en-US" altLang="x-none" sz="2400" dirty="0" smtClean="0">
                <a:latin typeface="+mn-lt"/>
                <a:ea typeface="Myriad Pro" charset="0"/>
                <a:cs typeface="Myriad Pro" charset="0"/>
                <a:sym typeface="Myriad Pro" charset="0"/>
              </a:rPr>
              <a:t>Location </a:t>
            </a:r>
            <a:r>
              <a:rPr lang="en-US" altLang="x-none" sz="2400" dirty="0">
                <a:latin typeface="+mn-lt"/>
                <a:ea typeface="Myriad Pro" charset="0"/>
                <a:cs typeface="Myriad Pro" charset="0"/>
                <a:sym typeface="Myriad Pro" charset="0"/>
              </a:rPr>
              <a:t>information</a:t>
            </a:r>
          </a:p>
          <a:p>
            <a:pPr marL="342900" indent="-342900">
              <a:spcBef>
                <a:spcPts val="1575"/>
              </a:spcBef>
              <a:buFont typeface="Arial" panose="020B0604020202020204" pitchFamily="34" charset="0"/>
              <a:buChar char="•"/>
            </a:pPr>
            <a:r>
              <a:rPr lang="en-US" altLang="x-none" sz="2400" dirty="0" smtClean="0">
                <a:latin typeface="+mn-lt"/>
                <a:ea typeface="Myriad Pro" charset="0"/>
                <a:cs typeface="Myriad Pro" charset="0"/>
                <a:sym typeface="Myriad Pro" charset="0"/>
              </a:rPr>
              <a:t>Usage </a:t>
            </a:r>
            <a:r>
              <a:rPr lang="en-US" altLang="x-none" sz="2400" dirty="0">
                <a:latin typeface="+mn-lt"/>
                <a:ea typeface="Myriad Pro" charset="0"/>
                <a:cs typeface="Myriad Pro" charset="0"/>
                <a:sym typeface="Myriad Pro" charset="0"/>
              </a:rPr>
              <a:t>information (IOT)</a:t>
            </a:r>
          </a:p>
          <a:p>
            <a:pPr marL="342900" indent="-342900">
              <a:spcBef>
                <a:spcPts val="1575"/>
              </a:spcBef>
              <a:buFont typeface="Arial" panose="020B0604020202020204" pitchFamily="34" charset="0"/>
              <a:buChar char="•"/>
            </a:pPr>
            <a:r>
              <a:rPr lang="en-US" altLang="x-none" sz="2400" dirty="0">
                <a:latin typeface="+mn-lt"/>
                <a:ea typeface="Myriad Pro" charset="0"/>
                <a:cs typeface="Myriad Pro" charset="0"/>
                <a:sym typeface="Myriad Pro" charset="0"/>
              </a:rPr>
              <a:t>Social network posts and links</a:t>
            </a:r>
          </a:p>
          <a:p>
            <a:pPr marL="342900" indent="-342900">
              <a:spcBef>
                <a:spcPts val="1575"/>
              </a:spcBef>
              <a:buFontTx/>
              <a:buChar char="-"/>
            </a:pPr>
            <a:endParaRPr lang="en-US" altLang="x-none" sz="2400" dirty="0">
              <a:latin typeface="+mn-lt"/>
              <a:ea typeface="Myriad Pro" charset="0"/>
              <a:cs typeface="Myriad Pro" charset="0"/>
              <a:sym typeface="Myriad Pro" charset="0"/>
            </a:endParaRPr>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978" y="5838825"/>
            <a:ext cx="3670697" cy="19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451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Line 1"/>
          <p:cNvSpPr>
            <a:spLocks noChangeShapeType="1"/>
          </p:cNvSpPr>
          <p:nvPr/>
        </p:nvSpPr>
        <p:spPr bwMode="auto">
          <a:xfrm>
            <a:off x="609600" y="1000125"/>
            <a:ext cx="10982325"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12292" name="Rectangle 4"/>
          <p:cNvSpPr>
            <a:spLocks noGrp="1" noChangeArrowheads="1"/>
          </p:cNvSpPr>
          <p:nvPr>
            <p:ph type="title"/>
          </p:nvPr>
        </p:nvSpPr>
        <p:spPr>
          <a:xfrm>
            <a:off x="609600" y="9525"/>
            <a:ext cx="11049000" cy="981075"/>
          </a:xfrm>
          <a:ln/>
        </p:spPr>
        <p:txBody>
          <a:bodyPr/>
          <a:lstStyle/>
          <a:p>
            <a:r>
              <a:rPr lang="en-US" altLang="x-none" dirty="0"/>
              <a:t>Why the increased </a:t>
            </a:r>
            <a:r>
              <a:rPr lang="en-US" altLang="x-none" dirty="0" smtClean="0"/>
              <a:t>interest in MSBA?</a:t>
            </a:r>
            <a:endParaRPr lang="en-US" altLang="x-none" dirty="0"/>
          </a:p>
        </p:txBody>
      </p:sp>
      <p:sp>
        <p:nvSpPr>
          <p:cNvPr id="7" name="Rectangle 6"/>
          <p:cNvSpPr/>
          <p:nvPr/>
        </p:nvSpPr>
        <p:spPr>
          <a:xfrm>
            <a:off x="3564887" y="1740571"/>
            <a:ext cx="5730979" cy="4154984"/>
          </a:xfrm>
          <a:prstGeom prst="rect">
            <a:avLst/>
          </a:prstGeom>
        </p:spPr>
        <p:txBody>
          <a:bodyPr wrap="square">
            <a:spAutoFit/>
          </a:bodyPr>
          <a:lstStyle/>
          <a:p>
            <a:pPr marL="607219" indent="-607219">
              <a:buFont typeface="+mj-lt"/>
              <a:buAutoNum type="arabicPeriod"/>
            </a:pPr>
            <a:r>
              <a:rPr lang="en-US" sz="2400" dirty="0">
                <a:ea typeface="Arial" charset="0"/>
                <a:cs typeface="Arial" charset="0"/>
              </a:rPr>
              <a:t>Cloud and Distributed Computing</a:t>
            </a:r>
          </a:p>
          <a:p>
            <a:pPr marL="607219" indent="-607219">
              <a:buFont typeface="+mj-lt"/>
              <a:buAutoNum type="arabicPeriod"/>
            </a:pPr>
            <a:r>
              <a:rPr lang="en-US" sz="2400" b="1" dirty="0">
                <a:ea typeface="Arial" charset="0"/>
                <a:cs typeface="Arial" charset="0"/>
              </a:rPr>
              <a:t>Statistical Analysis and Data Mining</a:t>
            </a:r>
          </a:p>
          <a:p>
            <a:pPr marL="607219" indent="-607219">
              <a:buFont typeface="+mj-lt"/>
              <a:buAutoNum type="arabicPeriod"/>
            </a:pPr>
            <a:r>
              <a:rPr lang="en-US" sz="2400" dirty="0">
                <a:ea typeface="Arial" charset="0"/>
                <a:cs typeface="Arial" charset="0"/>
              </a:rPr>
              <a:t>Middleware and Integration Software</a:t>
            </a:r>
          </a:p>
          <a:p>
            <a:pPr marL="607219" indent="-607219">
              <a:buFont typeface="+mj-lt"/>
              <a:buAutoNum type="arabicPeriod"/>
            </a:pPr>
            <a:r>
              <a:rPr lang="en-US" sz="2400" dirty="0">
                <a:ea typeface="Arial" charset="0"/>
                <a:cs typeface="Arial" charset="0"/>
              </a:rPr>
              <a:t>Web Architecture and Development </a:t>
            </a:r>
            <a:br>
              <a:rPr lang="en-US" sz="2400" dirty="0">
                <a:ea typeface="Arial" charset="0"/>
                <a:cs typeface="Arial" charset="0"/>
              </a:rPr>
            </a:br>
            <a:r>
              <a:rPr lang="en-US" sz="2400" dirty="0">
                <a:ea typeface="Arial" charset="0"/>
                <a:cs typeface="Arial" charset="0"/>
              </a:rPr>
              <a:t>Framework</a:t>
            </a:r>
          </a:p>
          <a:p>
            <a:pPr marL="607219" indent="-607219">
              <a:buFont typeface="+mj-lt"/>
              <a:buAutoNum type="arabicPeriod"/>
            </a:pPr>
            <a:r>
              <a:rPr lang="en-US" sz="2400" dirty="0">
                <a:ea typeface="Arial" charset="0"/>
                <a:cs typeface="Arial" charset="0"/>
              </a:rPr>
              <a:t>User Interface Design</a:t>
            </a:r>
          </a:p>
          <a:p>
            <a:pPr marL="607219" indent="-607219">
              <a:buFont typeface="+mj-lt"/>
              <a:buAutoNum type="arabicPeriod"/>
            </a:pPr>
            <a:r>
              <a:rPr lang="en-US" sz="2400" dirty="0">
                <a:ea typeface="Arial" charset="0"/>
                <a:cs typeface="Arial" charset="0"/>
              </a:rPr>
              <a:t>Software Revision Control Systems</a:t>
            </a:r>
          </a:p>
          <a:p>
            <a:pPr marL="607219" indent="-607219">
              <a:buFont typeface="+mj-lt"/>
              <a:buAutoNum type="arabicPeriod"/>
            </a:pPr>
            <a:r>
              <a:rPr lang="en-US" sz="2400" b="1" dirty="0">
                <a:ea typeface="Arial" charset="0"/>
                <a:cs typeface="Arial" charset="0"/>
              </a:rPr>
              <a:t>Data Presentation</a:t>
            </a:r>
          </a:p>
          <a:p>
            <a:pPr marL="607219" indent="-607219">
              <a:buFont typeface="+mj-lt"/>
              <a:buAutoNum type="arabicPeriod"/>
            </a:pPr>
            <a:r>
              <a:rPr lang="en-US" sz="2400" dirty="0">
                <a:ea typeface="Arial" charset="0"/>
                <a:cs typeface="Arial" charset="0"/>
              </a:rPr>
              <a:t>SEO/SEM Marketing</a:t>
            </a:r>
          </a:p>
          <a:p>
            <a:pPr marL="607219" indent="-607219">
              <a:buFont typeface="+mj-lt"/>
              <a:buAutoNum type="arabicPeriod"/>
            </a:pPr>
            <a:r>
              <a:rPr lang="en-US" sz="2400" dirty="0">
                <a:ea typeface="Arial" charset="0"/>
                <a:cs typeface="Arial" charset="0"/>
              </a:rPr>
              <a:t>Mobile Development</a:t>
            </a:r>
          </a:p>
          <a:p>
            <a:pPr marL="607219" indent="-607219">
              <a:buFont typeface="+mj-lt"/>
              <a:buAutoNum type="arabicPeriod"/>
            </a:pPr>
            <a:r>
              <a:rPr lang="en-US" sz="2400" dirty="0">
                <a:ea typeface="Arial" charset="0"/>
                <a:cs typeface="Arial" charset="0"/>
              </a:rPr>
              <a:t>Network and Information Security</a:t>
            </a:r>
          </a:p>
        </p:txBody>
      </p:sp>
      <p:sp>
        <p:nvSpPr>
          <p:cNvPr id="9" name="Rectangle 4"/>
          <p:cNvSpPr txBox="1">
            <a:spLocks noChangeArrowheads="1"/>
          </p:cNvSpPr>
          <p:nvPr/>
        </p:nvSpPr>
        <p:spPr bwMode="auto">
          <a:xfrm>
            <a:off x="3553326" y="1365814"/>
            <a:ext cx="6657474"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b" anchorCtr="0" compatLnSpc="1">
            <a:prstTxWarp prst="textNoShape">
              <a:avLst/>
            </a:prstTxWarp>
          </a:bodyPr>
          <a:lstStyle>
            <a:lvl1pPr algn="l" rtl="0" fontAlgn="base">
              <a:spcBef>
                <a:spcPct val="0"/>
              </a:spcBef>
              <a:spcAft>
                <a:spcPct val="0"/>
              </a:spcAft>
              <a:defRPr sz="4000" kern="1200">
                <a:solidFill>
                  <a:srgbClr val="000080"/>
                </a:solidFill>
                <a:latin typeface="+mj-lt"/>
                <a:ea typeface="+mj-ea"/>
                <a:cs typeface="+mj-cs"/>
                <a:sym typeface="Myriad Pro Semibold" charset="0"/>
              </a:defRPr>
            </a:lvl1pPr>
            <a:lvl2pPr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2pPr>
            <a:lvl3pPr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3pPr>
            <a:lvl4pPr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4pPr>
            <a:lvl5pPr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5pPr>
            <a:lvl6pPr marL="457200"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6pPr>
            <a:lvl7pPr marL="914400"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7pPr>
            <a:lvl8pPr marL="1371600"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8pPr>
            <a:lvl9pPr marL="1828800" algn="l" rtl="0" fontAlgn="base">
              <a:spcBef>
                <a:spcPct val="0"/>
              </a:spcBef>
              <a:spcAft>
                <a:spcPct val="0"/>
              </a:spcAft>
              <a:defRPr sz="4000">
                <a:solidFill>
                  <a:srgbClr val="000080"/>
                </a:solidFill>
                <a:latin typeface="Myriad Pro Semibold" charset="0"/>
                <a:ea typeface="Heiti SC Medium" charset="-122"/>
                <a:cs typeface="Heiti SC Medium" charset="-122"/>
                <a:sym typeface="Myriad Pro Semibold" charset="0"/>
              </a:defRPr>
            </a:lvl9pPr>
          </a:lstStyle>
          <a:p>
            <a:r>
              <a:rPr lang="en-US" sz="3000" dirty="0"/>
              <a:t>The skills companies need most today</a:t>
            </a:r>
          </a:p>
        </p:txBody>
      </p:sp>
      <p:pic>
        <p:nvPicPr>
          <p:cNvPr id="10" name="Picture 9"/>
          <p:cNvPicPr>
            <a:picLocks noChangeAspect="1"/>
          </p:cNvPicPr>
          <p:nvPr/>
        </p:nvPicPr>
        <p:blipFill>
          <a:blip r:embed="rId3"/>
          <a:stretch>
            <a:fillRect/>
          </a:stretch>
        </p:blipFill>
        <p:spPr>
          <a:xfrm>
            <a:off x="957513" y="1257300"/>
            <a:ext cx="2514600" cy="693278"/>
          </a:xfrm>
          <a:prstGeom prst="rect">
            <a:avLst/>
          </a:prstGeom>
        </p:spPr>
      </p:pic>
    </p:spTree>
    <p:extLst>
      <p:ext uri="{BB962C8B-B14F-4D97-AF65-F5344CB8AC3E}">
        <p14:creationId xmlns:p14="http://schemas.microsoft.com/office/powerpoint/2010/main" val="2395928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3"/>
          <p:cNvSpPr>
            <a:spLocks noChangeShapeType="1"/>
          </p:cNvSpPr>
          <p:nvPr/>
        </p:nvSpPr>
        <p:spPr bwMode="auto">
          <a:xfrm>
            <a:off x="609600" y="1000125"/>
            <a:ext cx="10982325"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20484" name="Rectangle 4"/>
          <p:cNvSpPr>
            <a:spLocks noGrp="1" noChangeArrowheads="1"/>
          </p:cNvSpPr>
          <p:nvPr>
            <p:ph type="title"/>
          </p:nvPr>
        </p:nvSpPr>
        <p:spPr>
          <a:xfrm>
            <a:off x="609600" y="9525"/>
            <a:ext cx="11049000" cy="981075"/>
          </a:xfrm>
          <a:ln/>
        </p:spPr>
        <p:txBody>
          <a:bodyPr>
            <a:noAutofit/>
          </a:bodyPr>
          <a:lstStyle/>
          <a:p>
            <a:r>
              <a:rPr lang="en-US" altLang="x-none" sz="3200" dirty="0"/>
              <a:t>Customer information can be extremely useful for both </a:t>
            </a:r>
            <a:r>
              <a:rPr lang="en-US" altLang="x-none" sz="3200" dirty="0" smtClean="0"/>
              <a:t>the company AND </a:t>
            </a:r>
            <a:r>
              <a:rPr lang="en-US" altLang="x-none" sz="3200" dirty="0"/>
              <a:t>the customer</a:t>
            </a:r>
          </a:p>
        </p:txBody>
      </p:sp>
      <p:sp>
        <p:nvSpPr>
          <p:cNvPr id="20485" name="Rectangle 5"/>
          <p:cNvSpPr>
            <a:spLocks/>
          </p:cNvSpPr>
          <p:nvPr/>
        </p:nvSpPr>
        <p:spPr bwMode="auto">
          <a:xfrm>
            <a:off x="908447" y="1253952"/>
            <a:ext cx="5070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lvl1pPr algn="l">
              <a:defRPr sz="1200">
                <a:solidFill>
                  <a:schemeClr val="tx1"/>
                </a:solidFill>
                <a:latin typeface="Myriad Pro Semibold" charset="0"/>
              </a:defRPr>
            </a:lvl1pPr>
            <a:lvl2pPr algn="l">
              <a:defRPr sz="1200">
                <a:solidFill>
                  <a:schemeClr val="tx1"/>
                </a:solidFill>
                <a:latin typeface="Myriad Pro Semibold" charset="0"/>
              </a:defRPr>
            </a:lvl2pPr>
            <a:lvl3pPr algn="l">
              <a:defRPr sz="1200">
                <a:solidFill>
                  <a:schemeClr val="tx1"/>
                </a:solidFill>
                <a:latin typeface="Myriad Pro Semibold" charset="0"/>
              </a:defRPr>
            </a:lvl3pPr>
            <a:lvl4pPr algn="l">
              <a:defRPr sz="1200">
                <a:solidFill>
                  <a:schemeClr val="tx1"/>
                </a:solidFill>
                <a:latin typeface="Myriad Pro Semibold" charset="0"/>
              </a:defRPr>
            </a:lvl4pPr>
            <a:lvl5pPr algn="l">
              <a:defRPr sz="1200">
                <a:solidFill>
                  <a:schemeClr val="tx1"/>
                </a:solidFill>
                <a:latin typeface="Myriad Pro Semibold" charset="0"/>
              </a:defRPr>
            </a:lvl5pPr>
            <a:lvl6pPr fontAlgn="base">
              <a:spcBef>
                <a:spcPct val="0"/>
              </a:spcBef>
              <a:spcAft>
                <a:spcPct val="0"/>
              </a:spcAft>
              <a:defRPr sz="1200">
                <a:solidFill>
                  <a:schemeClr val="tx1"/>
                </a:solidFill>
                <a:latin typeface="Myriad Pro Semibold" charset="0"/>
              </a:defRPr>
            </a:lvl6pPr>
            <a:lvl7pPr fontAlgn="base">
              <a:spcBef>
                <a:spcPct val="0"/>
              </a:spcBef>
              <a:spcAft>
                <a:spcPct val="0"/>
              </a:spcAft>
              <a:defRPr sz="1200">
                <a:solidFill>
                  <a:schemeClr val="tx1"/>
                </a:solidFill>
                <a:latin typeface="Myriad Pro Semibold" charset="0"/>
              </a:defRPr>
            </a:lvl7pPr>
            <a:lvl8pPr fontAlgn="base">
              <a:spcBef>
                <a:spcPct val="0"/>
              </a:spcBef>
              <a:spcAft>
                <a:spcPct val="0"/>
              </a:spcAft>
              <a:defRPr sz="1200">
                <a:solidFill>
                  <a:schemeClr val="tx1"/>
                </a:solidFill>
                <a:latin typeface="Myriad Pro Semibold" charset="0"/>
              </a:defRPr>
            </a:lvl8pPr>
            <a:lvl9pPr fontAlgn="base">
              <a:spcBef>
                <a:spcPct val="0"/>
              </a:spcBef>
              <a:spcAft>
                <a:spcPct val="0"/>
              </a:spcAft>
              <a:defRPr sz="1200">
                <a:solidFill>
                  <a:schemeClr val="tx1"/>
                </a:solidFill>
                <a:latin typeface="Myriad Pro Semibold" charset="0"/>
              </a:defRPr>
            </a:lvl9pPr>
          </a:lstStyle>
          <a:p>
            <a:r>
              <a:rPr lang="en-US" altLang="x-none" sz="2250" dirty="0">
                <a:solidFill>
                  <a:srgbClr val="000080"/>
                </a:solidFill>
                <a:ea typeface="Myriad Pro Semibold" charset="0"/>
                <a:cs typeface="Myriad Pro Semibold" charset="0"/>
              </a:rPr>
              <a:t>USES OF CUSTOMER INFORMATION</a:t>
            </a:r>
          </a:p>
        </p:txBody>
      </p:sp>
      <p:sp>
        <p:nvSpPr>
          <p:cNvPr id="20486" name="Rectangle 6"/>
          <p:cNvSpPr>
            <a:spLocks noGrp="1" noChangeArrowheads="1"/>
          </p:cNvSpPr>
          <p:nvPr>
            <p:ph type="body" idx="1"/>
          </p:nvPr>
        </p:nvSpPr>
        <p:spPr>
          <a:xfrm>
            <a:off x="904875" y="1704975"/>
            <a:ext cx="6172200" cy="4238625"/>
          </a:xfrm>
          <a:ln/>
        </p:spPr>
        <p:txBody>
          <a:bodyPr/>
          <a:lstStyle/>
          <a:p>
            <a:r>
              <a:rPr lang="en-US" altLang="x-none" sz="2400" dirty="0">
                <a:latin typeface="Myriad Pro Bold" charset="0"/>
                <a:ea typeface="Myriad Pro Bold" charset="0"/>
                <a:cs typeface="Myriad Pro Bold" charset="0"/>
                <a:sym typeface="Myriad Pro Bold" charset="0"/>
              </a:rPr>
              <a:t>Grade customers</a:t>
            </a:r>
            <a:endParaRPr lang="en-US" altLang="x-none" sz="2400" dirty="0">
              <a:latin typeface="Myriad Pro Bold" charset="0"/>
              <a:ea typeface="Heiti SC Medium" charset="-122"/>
              <a:cs typeface="Heiti SC Medium" charset="-122"/>
              <a:sym typeface="Myriad Pro Bold" charset="0"/>
            </a:endParaRPr>
          </a:p>
          <a:p>
            <a:pPr marL="400050" lvl="1"/>
            <a:r>
              <a:rPr lang="en-US" altLang="x-none" sz="2400" dirty="0"/>
              <a:t>Calculate customer value to the organization</a:t>
            </a:r>
          </a:p>
          <a:p>
            <a:r>
              <a:rPr lang="en-US" altLang="x-none" sz="2400" dirty="0">
                <a:latin typeface="Myriad Pro Bold" charset="0"/>
                <a:ea typeface="Myriad Pro Bold" charset="0"/>
                <a:cs typeface="Myriad Pro Bold" charset="0"/>
                <a:sym typeface="Myriad Pro Bold" charset="0"/>
              </a:rPr>
              <a:t>Increase customer loyalty</a:t>
            </a:r>
            <a:endParaRPr lang="en-US" altLang="x-none" sz="2400" dirty="0">
              <a:latin typeface="Myriad Pro Bold" charset="0"/>
              <a:ea typeface="Heiti SC Medium" charset="-122"/>
              <a:cs typeface="Heiti SC Medium" charset="-122"/>
              <a:sym typeface="Myriad Pro Bold" charset="0"/>
            </a:endParaRPr>
          </a:p>
          <a:p>
            <a:pPr marL="400050" lvl="1"/>
            <a:r>
              <a:rPr lang="en-US" altLang="x-none" sz="2400" dirty="0"/>
              <a:t>Delight customers with relevant knowledge</a:t>
            </a:r>
          </a:p>
          <a:p>
            <a:r>
              <a:rPr lang="en-US" altLang="x-none" sz="2400" dirty="0">
                <a:latin typeface="Myriad Pro Bold" charset="0"/>
                <a:ea typeface="Myriad Pro Bold" charset="0"/>
                <a:cs typeface="Myriad Pro Bold" charset="0"/>
                <a:sym typeface="Myriad Pro Bold" charset="0"/>
              </a:rPr>
              <a:t>Intervene to prevent customer attrition</a:t>
            </a:r>
            <a:endParaRPr lang="en-US" altLang="x-none" sz="2400" dirty="0">
              <a:latin typeface="Myriad Pro Bold" charset="0"/>
              <a:ea typeface="Heiti SC Medium" charset="-122"/>
              <a:cs typeface="Heiti SC Medium" charset="-122"/>
              <a:sym typeface="Myriad Pro Bold" charset="0"/>
            </a:endParaRPr>
          </a:p>
          <a:p>
            <a:pPr marL="400050" lvl="1"/>
            <a:r>
              <a:rPr lang="en-US" altLang="x-none" sz="2400" dirty="0"/>
              <a:t>Develop models which predict “early signs” of customer dissatisfaction</a:t>
            </a:r>
          </a:p>
          <a:p>
            <a:r>
              <a:rPr lang="en-US" altLang="x-none" sz="2400" dirty="0">
                <a:latin typeface="Myriad Pro Bold" charset="0"/>
                <a:ea typeface="Myriad Pro Bold" charset="0"/>
                <a:cs typeface="Myriad Pro Bold" charset="0"/>
                <a:sym typeface="Myriad Pro Bold" charset="0"/>
              </a:rPr>
              <a:t>Target interested customers</a:t>
            </a:r>
            <a:endParaRPr lang="en-US" altLang="x-none" sz="2400" dirty="0">
              <a:latin typeface="Myriad Pro Bold" charset="0"/>
              <a:ea typeface="Heiti SC Medium" charset="-122"/>
              <a:cs typeface="Heiti SC Medium" charset="-122"/>
              <a:sym typeface="Myriad Pro Bold" charset="0"/>
            </a:endParaRPr>
          </a:p>
        </p:txBody>
      </p:sp>
      <p:grpSp>
        <p:nvGrpSpPr>
          <p:cNvPr id="5" name="Group 4"/>
          <p:cNvGrpSpPr/>
          <p:nvPr/>
        </p:nvGrpSpPr>
        <p:grpSpPr>
          <a:xfrm>
            <a:off x="7315200" y="1066800"/>
            <a:ext cx="4258865" cy="4672013"/>
            <a:chOff x="7399735" y="1571625"/>
            <a:chExt cx="4258865" cy="4672013"/>
          </a:xfrm>
        </p:grpSpPr>
        <p:pic>
          <p:nvPicPr>
            <p:cNvPr id="3" name="Picture 2"/>
            <p:cNvPicPr>
              <a:picLocks noChangeAspect="1"/>
            </p:cNvPicPr>
            <p:nvPr/>
          </p:nvPicPr>
          <p:blipFill rotWithShape="1">
            <a:blip r:embed="rId3"/>
            <a:srcRect t="22911" b="31464"/>
            <a:stretch/>
          </p:blipFill>
          <p:spPr>
            <a:xfrm>
              <a:off x="8305800" y="1571625"/>
              <a:ext cx="1524000" cy="695325"/>
            </a:xfrm>
            <a:prstGeom prst="rect">
              <a:avLst/>
            </a:prstGeom>
          </p:spPr>
        </p:pic>
        <p:pic>
          <p:nvPicPr>
            <p:cNvPr id="2048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r="24948"/>
            <a:stretch/>
          </p:blipFill>
          <p:spPr bwMode="auto">
            <a:xfrm>
              <a:off x="7399735" y="2153151"/>
              <a:ext cx="1719263"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82"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3343275"/>
              <a:ext cx="1828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88"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1679" y="4352925"/>
              <a:ext cx="1095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9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784" y="5372100"/>
              <a:ext cx="2582466"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97"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9250" y="4010025"/>
              <a:ext cx="1115616"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Picture 3"/>
            <p:cNvPicPr>
              <a:picLocks noChangeAspect="1"/>
            </p:cNvPicPr>
            <p:nvPr/>
          </p:nvPicPr>
          <p:blipFill rotWithShape="1">
            <a:blip r:embed="rId9"/>
            <a:srcRect t="25481" b="31731"/>
            <a:stretch/>
          </p:blipFill>
          <p:spPr>
            <a:xfrm>
              <a:off x="9170492" y="2278481"/>
              <a:ext cx="1623417" cy="694636"/>
            </a:xfrm>
            <a:prstGeom prst="rect">
              <a:avLst/>
            </a:prstGeom>
          </p:spPr>
        </p:pic>
        <p:pic>
          <p:nvPicPr>
            <p:cNvPr id="2" name="Picture 1">
              <a:extLst>
                <a:ext uri="{FF2B5EF4-FFF2-40B4-BE49-F238E27FC236}">
                  <a16:creationId xmlns:a16="http://schemas.microsoft.com/office/drawing/2014/main" id="{3E2C1091-A83C-5749-9E7C-90708CBBDB0B}"/>
                </a:ext>
              </a:extLst>
            </p:cNvPr>
            <p:cNvPicPr>
              <a:picLocks noChangeAspect="1"/>
            </p:cNvPicPr>
            <p:nvPr/>
          </p:nvPicPr>
          <p:blipFill>
            <a:blip r:embed="rId10"/>
            <a:stretch>
              <a:fillRect/>
            </a:stretch>
          </p:blipFill>
          <p:spPr>
            <a:xfrm>
              <a:off x="10591800" y="5176838"/>
              <a:ext cx="1066800" cy="1066800"/>
            </a:xfrm>
            <a:prstGeom prst="rect">
              <a:avLst/>
            </a:prstGeom>
          </p:spPr>
        </p:pic>
      </p:grpSp>
    </p:spTree>
    <p:extLst>
      <p:ext uri="{BB962C8B-B14F-4D97-AF65-F5344CB8AC3E}">
        <p14:creationId xmlns:p14="http://schemas.microsoft.com/office/powerpoint/2010/main" val="178663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image7.png"/>
          <p:cNvPicPr>
            <a:picLocks noChangeAspect="1"/>
          </p:cNvPicPr>
          <p:nvPr/>
        </p:nvPicPr>
        <p:blipFill rotWithShape="1">
          <a:blip r:embed="rId3"/>
          <a:srcRect t="12546"/>
          <a:stretch/>
        </p:blipFill>
        <p:spPr>
          <a:xfrm>
            <a:off x="727364" y="1669474"/>
            <a:ext cx="6444384" cy="4304564"/>
          </a:xfrm>
          <a:prstGeom prst="rect">
            <a:avLst/>
          </a:prstGeom>
          <a:ln w="12700"/>
        </p:spPr>
      </p:pic>
      <p:sp>
        <p:nvSpPr>
          <p:cNvPr id="2" name="Title 1"/>
          <p:cNvSpPr>
            <a:spLocks noGrp="1"/>
          </p:cNvSpPr>
          <p:nvPr>
            <p:ph type="title"/>
          </p:nvPr>
        </p:nvSpPr>
        <p:spPr>
          <a:xfrm>
            <a:off x="838200" y="233508"/>
            <a:ext cx="10515600" cy="1325563"/>
          </a:xfrm>
        </p:spPr>
        <p:txBody>
          <a:bodyPr>
            <a:normAutofit/>
          </a:bodyPr>
          <a:lstStyle/>
          <a:p>
            <a:r>
              <a:rPr lang="en-US" sz="3600" dirty="0"/>
              <a:t>Putting Predictive Analytics to Work</a:t>
            </a:r>
          </a:p>
        </p:txBody>
      </p:sp>
      <p:pic>
        <p:nvPicPr>
          <p:cNvPr id="4" name="Picture 3" descr="Article: Analytics in action — People Matte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2069" y="1669473"/>
            <a:ext cx="3367817" cy="1898224"/>
          </a:xfrm>
          <a:prstGeom prst="rect">
            <a:avLst/>
          </a:prstGeom>
        </p:spPr>
      </p:pic>
      <p:sp>
        <p:nvSpPr>
          <p:cNvPr id="3" name="TextBox 2">
            <a:extLst>
              <a:ext uri="{FF2B5EF4-FFF2-40B4-BE49-F238E27FC236}">
                <a16:creationId xmlns:a16="http://schemas.microsoft.com/office/drawing/2014/main" id="{0FC95FBF-1B58-4945-B9A3-26016211D7C1}"/>
              </a:ext>
            </a:extLst>
          </p:cNvPr>
          <p:cNvSpPr txBox="1"/>
          <p:nvPr/>
        </p:nvSpPr>
        <p:spPr>
          <a:xfrm>
            <a:off x="7171749" y="4140200"/>
            <a:ext cx="4292888"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t>Uses </a:t>
            </a:r>
            <a:r>
              <a:rPr lang="en-US" sz="2400" b="1" dirty="0" smtClean="0"/>
              <a:t>regression analysis </a:t>
            </a:r>
            <a:r>
              <a:rPr lang="en-US" sz="2400" dirty="0"/>
              <a:t>to predict/guess based on historical data</a:t>
            </a:r>
          </a:p>
        </p:txBody>
      </p:sp>
    </p:spTree>
    <p:extLst>
      <p:ext uri="{BB962C8B-B14F-4D97-AF65-F5344CB8AC3E}">
        <p14:creationId xmlns:p14="http://schemas.microsoft.com/office/powerpoint/2010/main" val="231079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6"/>
          <p:cNvSpPr>
            <a:spLocks noGrp="1"/>
          </p:cNvSpPr>
          <p:nvPr>
            <p:ph type="title"/>
          </p:nvPr>
        </p:nvSpPr>
        <p:spPr>
          <a:xfrm>
            <a:off x="518437" y="296721"/>
            <a:ext cx="10870001" cy="1221839"/>
          </a:xfrm>
          <a:prstGeom prst="rect">
            <a:avLst/>
          </a:prstGeom>
        </p:spPr>
        <p:txBody>
          <a:bodyPr/>
          <a:lstStyle/>
          <a:p>
            <a:r>
              <a:rPr lang="en-US" sz="3600" dirty="0"/>
              <a:t>Determining Netflix Recommendations</a:t>
            </a:r>
            <a:endParaRPr sz="3600" dirty="0"/>
          </a:p>
        </p:txBody>
      </p:sp>
      <p:pic>
        <p:nvPicPr>
          <p:cNvPr id="7" name="droppedImage.png"/>
          <p:cNvPicPr>
            <a:picLocks noChangeAspect="1"/>
          </p:cNvPicPr>
          <p:nvPr/>
        </p:nvPicPr>
        <p:blipFill>
          <a:blip r:embed="rId3"/>
          <a:stretch>
            <a:fillRect/>
          </a:stretch>
        </p:blipFill>
        <p:spPr>
          <a:xfrm>
            <a:off x="5947460" y="1636797"/>
            <a:ext cx="5667043" cy="3152599"/>
          </a:xfrm>
          <a:prstGeom prst="rect">
            <a:avLst/>
          </a:prstGeom>
          <a:ln w="12700">
            <a:miter lim="400000"/>
          </a:ln>
        </p:spPr>
      </p:pic>
      <p:sp>
        <p:nvSpPr>
          <p:cNvPr id="3" name="Rectangle 2"/>
          <p:cNvSpPr/>
          <p:nvPr/>
        </p:nvSpPr>
        <p:spPr>
          <a:xfrm>
            <a:off x="1371600" y="6019800"/>
            <a:ext cx="9739882" cy="215444"/>
          </a:xfrm>
          <a:prstGeom prst="rect">
            <a:avLst/>
          </a:prstGeom>
        </p:spPr>
        <p:txBody>
          <a:bodyPr wrap="square">
            <a:spAutoFit/>
          </a:bodyPr>
          <a:lstStyle/>
          <a:p>
            <a:r>
              <a:rPr lang="en-US" sz="800" i="1" dirty="0"/>
              <a:t>https://www.theatlantic.com/technology/archive/2014/01/how-netflix-reverse-engineered-hollywood/282679/</a:t>
            </a:r>
          </a:p>
        </p:txBody>
      </p:sp>
      <p:sp>
        <p:nvSpPr>
          <p:cNvPr id="4" name="TextBox 3"/>
          <p:cNvSpPr txBox="1"/>
          <p:nvPr/>
        </p:nvSpPr>
        <p:spPr>
          <a:xfrm>
            <a:off x="1066800" y="2043546"/>
            <a:ext cx="4826000" cy="1938992"/>
          </a:xfrm>
          <a:prstGeom prst="rect">
            <a:avLst/>
          </a:prstGeom>
          <a:noFill/>
        </p:spPr>
        <p:txBody>
          <a:bodyPr wrap="square" rtlCol="0">
            <a:spAutoFit/>
          </a:bodyPr>
          <a:lstStyle/>
          <a:p>
            <a:pPr marL="285744" indent="-285744">
              <a:buFont typeface="Arial" panose="020B0604020202020204" pitchFamily="34" charset="0"/>
              <a:buChar char="•"/>
            </a:pPr>
            <a:r>
              <a:rPr lang="en-US" sz="2400" dirty="0"/>
              <a:t>An engineering approach</a:t>
            </a:r>
          </a:p>
          <a:p>
            <a:pPr marL="285744" indent="-285744">
              <a:buFont typeface="Arial" panose="020B0604020202020204" pitchFamily="34" charset="0"/>
              <a:buChar char="•"/>
            </a:pPr>
            <a:r>
              <a:rPr lang="en-US" sz="2400" dirty="0"/>
              <a:t>Content analysis and classification</a:t>
            </a:r>
          </a:p>
          <a:p>
            <a:pPr marL="285744" indent="-285744">
              <a:buFont typeface="Arial" panose="020B0604020202020204" pitchFamily="34" charset="0"/>
              <a:buChar char="•"/>
            </a:pPr>
            <a:r>
              <a:rPr lang="en-US" sz="2400" dirty="0"/>
              <a:t>Match your choices and viewing actions</a:t>
            </a:r>
          </a:p>
          <a:p>
            <a:pPr marL="285744" indent="-285744">
              <a:buFont typeface="Arial" panose="020B0604020202020204" pitchFamily="34" charset="0"/>
              <a:buChar char="•"/>
            </a:pPr>
            <a:r>
              <a:rPr lang="en-US" sz="2400" dirty="0"/>
              <a:t>Recommender System</a:t>
            </a:r>
          </a:p>
        </p:txBody>
      </p:sp>
      <p:sp>
        <p:nvSpPr>
          <p:cNvPr id="2" name="TextBox 1">
            <a:extLst>
              <a:ext uri="{FF2B5EF4-FFF2-40B4-BE49-F238E27FC236}">
                <a16:creationId xmlns:a16="http://schemas.microsoft.com/office/drawing/2014/main" id="{25FBC743-F336-4566-804F-39E06058CBF1}"/>
              </a:ext>
            </a:extLst>
          </p:cNvPr>
          <p:cNvSpPr txBox="1"/>
          <p:nvPr/>
        </p:nvSpPr>
        <p:spPr>
          <a:xfrm>
            <a:off x="7010401" y="4907633"/>
            <a:ext cx="320426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b="1" dirty="0">
                <a:solidFill>
                  <a:srgbClr val="FF0000"/>
                </a:solidFill>
              </a:rPr>
              <a:t>No more surveys !!</a:t>
            </a:r>
          </a:p>
        </p:txBody>
      </p:sp>
    </p:spTree>
    <p:extLst>
      <p:ext uri="{BB962C8B-B14F-4D97-AF65-F5344CB8AC3E}">
        <p14:creationId xmlns:p14="http://schemas.microsoft.com/office/powerpoint/2010/main" val="224402018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image10.png"/>
          <p:cNvPicPr>
            <a:picLocks noChangeAspect="1"/>
          </p:cNvPicPr>
          <p:nvPr/>
        </p:nvPicPr>
        <p:blipFill>
          <a:blip r:embed="rId3"/>
          <a:stretch>
            <a:fillRect/>
          </a:stretch>
        </p:blipFill>
        <p:spPr>
          <a:xfrm>
            <a:off x="1226481" y="1401619"/>
            <a:ext cx="5256052" cy="4054763"/>
          </a:xfrm>
          <a:prstGeom prst="rect">
            <a:avLst/>
          </a:prstGeom>
          <a:ln w="12700"/>
        </p:spPr>
      </p:pic>
      <p:sp>
        <p:nvSpPr>
          <p:cNvPr id="3" name="Shape 96"/>
          <p:cNvSpPr>
            <a:spLocks noGrp="1"/>
          </p:cNvSpPr>
          <p:nvPr>
            <p:ph type="title"/>
          </p:nvPr>
        </p:nvSpPr>
        <p:spPr>
          <a:xfrm>
            <a:off x="518437" y="296721"/>
            <a:ext cx="10870001" cy="1221839"/>
          </a:xfrm>
          <a:prstGeom prst="rect">
            <a:avLst/>
          </a:prstGeom>
        </p:spPr>
        <p:txBody>
          <a:bodyPr/>
          <a:lstStyle/>
          <a:p>
            <a:r>
              <a:rPr lang="en-US" sz="3600" dirty="0"/>
              <a:t>Improving Business Logistics and Operations</a:t>
            </a:r>
            <a:endParaRPr sz="3600" dirty="0"/>
          </a:p>
        </p:txBody>
      </p:sp>
      <p:pic>
        <p:nvPicPr>
          <p:cNvPr id="2" name="Picture 1" descr="Henry B. Harris presents The traveling salesman a comedy b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213" y="1482821"/>
            <a:ext cx="3907308" cy="3157105"/>
          </a:xfrm>
          <a:prstGeom prst="rect">
            <a:avLst/>
          </a:prstGeom>
        </p:spPr>
      </p:pic>
      <p:sp>
        <p:nvSpPr>
          <p:cNvPr id="4" name="TextBox 3">
            <a:extLst>
              <a:ext uri="{FF2B5EF4-FFF2-40B4-BE49-F238E27FC236}">
                <a16:creationId xmlns:a16="http://schemas.microsoft.com/office/drawing/2014/main" id="{18780629-2D3C-4D4F-A06E-F6385EE019F8}"/>
              </a:ext>
            </a:extLst>
          </p:cNvPr>
          <p:cNvSpPr txBox="1"/>
          <p:nvPr/>
        </p:nvSpPr>
        <p:spPr>
          <a:xfrm>
            <a:off x="6916542" y="4720488"/>
            <a:ext cx="4475716"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t>Uses a form of regression that calculates all possible routes and ‘chooses’ the best ones</a:t>
            </a:r>
          </a:p>
        </p:txBody>
      </p:sp>
    </p:spTree>
    <p:extLst>
      <p:ext uri="{BB962C8B-B14F-4D97-AF65-F5344CB8AC3E}">
        <p14:creationId xmlns:p14="http://schemas.microsoft.com/office/powerpoint/2010/main" val="1346225993"/>
      </p:ext>
    </p:extLst>
  </p:cSld>
  <p:clrMapOvr>
    <a:masterClrMapping/>
  </p:clrMapOvr>
  <p:transition spd="med"/>
</p:sld>
</file>

<file path=ppt/theme/theme1.xml><?xml version="1.0" encoding="utf-8"?>
<a:theme xmlns:a="http://schemas.openxmlformats.org/drawingml/2006/main" name="Rady Brand">
  <a:themeElements>
    <a:clrScheme name="Rady Brand">
      <a:dk1>
        <a:srgbClr val="000000"/>
      </a:dk1>
      <a:lt1>
        <a:sysClr val="window" lastClr="FFFFFF"/>
      </a:lt1>
      <a:dk2>
        <a:srgbClr val="263B80"/>
      </a:dk2>
      <a:lt2>
        <a:srgbClr val="FFFFFF"/>
      </a:lt2>
      <a:accent1>
        <a:srgbClr val="16A2DC"/>
      </a:accent1>
      <a:accent2>
        <a:srgbClr val="FFB600"/>
      </a:accent2>
      <a:accent3>
        <a:srgbClr val="263B80"/>
      </a:accent3>
      <a:accent4>
        <a:srgbClr val="0099A8"/>
      </a:accent4>
      <a:accent5>
        <a:srgbClr val="A4D233"/>
      </a:accent5>
      <a:accent6>
        <a:srgbClr val="FF671D"/>
      </a:accent6>
      <a:hlink>
        <a:srgbClr val="263B80"/>
      </a:hlink>
      <a:folHlink>
        <a:srgbClr val="FF671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ady Brand" id="{6A6BF736-71CA-4B3D-8BEC-FE32B8172556}" vid="{24F685F3-060D-4E9D-A301-0B2EAAC7B6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Rady Brand</Template>
  <TotalTime>272</TotalTime>
  <Words>1436</Words>
  <Application>Microsoft Office PowerPoint</Application>
  <PresentationFormat>Widescreen</PresentationFormat>
  <Paragraphs>162</Paragraphs>
  <Slides>14</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AppleGothic</vt:lpstr>
      <vt:lpstr>Arial</vt:lpstr>
      <vt:lpstr>Calibri</vt:lpstr>
      <vt:lpstr>Calibri Light</vt:lpstr>
      <vt:lpstr>Gill Sans</vt:lpstr>
      <vt:lpstr>Heiti SC Medium</vt:lpstr>
      <vt:lpstr>Helvetica</vt:lpstr>
      <vt:lpstr>Lucida Grande</vt:lpstr>
      <vt:lpstr>Myriad Pro</vt:lpstr>
      <vt:lpstr>Myriad Pro Bold</vt:lpstr>
      <vt:lpstr>Myriad Pro Semibold</vt:lpstr>
      <vt:lpstr>Myriad Pro SemiCond</vt:lpstr>
      <vt:lpstr>Verdana</vt:lpstr>
      <vt:lpstr>Rady Brand</vt:lpstr>
      <vt:lpstr>PowerPoint Presentation</vt:lpstr>
      <vt:lpstr>The RADY MSBA is Data Science for Business</vt:lpstr>
      <vt:lpstr>The “information explosion”</vt:lpstr>
      <vt:lpstr>Companies know more about their customers than ever before</vt:lpstr>
      <vt:lpstr>Why the increased interest in MSBA?</vt:lpstr>
      <vt:lpstr>Customer information can be extremely useful for both the company AND the customer</vt:lpstr>
      <vt:lpstr>Putting Predictive Analytics to Work</vt:lpstr>
      <vt:lpstr>Determining Netflix Recommendations</vt:lpstr>
      <vt:lpstr>Improving Business Logistics and Operations</vt:lpstr>
      <vt:lpstr>Knowing the customer vs. capturing patterns</vt:lpstr>
      <vt:lpstr>“Analytics” Needs Substantial Support</vt:lpstr>
      <vt:lpstr>What Business Analytics (MSBA) Focuses 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Tasigiannis, Maria</dc:creator>
  <cp:lastModifiedBy>Pettit, Raymond</cp:lastModifiedBy>
  <cp:revision>63</cp:revision>
  <dcterms:created xsi:type="dcterms:W3CDTF">2014-03-20T17:52:40Z</dcterms:created>
  <dcterms:modified xsi:type="dcterms:W3CDTF">2020-02-08T17:27:59Z</dcterms:modified>
</cp:coreProperties>
</file>